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7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80" r:id="rId20"/>
    <p:sldId id="271" r:id="rId21"/>
    <p:sldId id="281" r:id="rId22"/>
    <p:sldId id="274" r:id="rId23"/>
    <p:sldId id="276" r:id="rId24"/>
    <p:sldId id="277" r:id="rId25"/>
    <p:sldId id="278" r:id="rId26"/>
  </p:sldIdLst>
  <p:sldSz cx="18288000" cy="10287000"/>
  <p:notesSz cx="6858000" cy="9144000"/>
  <p:embeddedFontLst>
    <p:embeddedFont>
      <p:font typeface="Poppins" panose="00000500000000000000" pitchFamily="2" charset="0"/>
      <p:regular r:id="rId28"/>
      <p:bold r:id="rId29"/>
      <p:italic r:id="rId30"/>
      <p:boldItalic r:id="rId31"/>
    </p:embeddedFont>
    <p:embeddedFont>
      <p:font typeface="Poppins Bold" panose="00000800000000000000" pitchFamily="2" charset="0"/>
      <p:regular r:id="rId32"/>
      <p:bold r:id="rId33"/>
    </p:embeddedFont>
    <p:embeddedFont>
      <p:font typeface="Poppins Light" panose="00000400000000000000" pitchFamily="2" charset="0"/>
      <p:regular r:id="rId34"/>
      <p: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5" autoAdjust="0"/>
    <p:restoredTop sz="94660"/>
  </p:normalViewPr>
  <p:slideViewPr>
    <p:cSldViewPr snapToGrid="0">
      <p:cViewPr varScale="1">
        <p:scale>
          <a:sx n="70" d="100"/>
          <a:sy n="70" d="100"/>
        </p:scale>
        <p:origin x="81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30.08.2024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99864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8762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8957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5293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9500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1019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6252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8635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orgebrown.ca/business/contact" TargetMode="External"/><Relationship Id="rId2" Type="http://schemas.openxmlformats.org/officeDocument/2006/relationships/hyperlink" Target="mailto:business@georgebrown.ca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jpeg"/><Relationship Id="rId7" Type="http://schemas.openxmlformats.org/officeDocument/2006/relationships/hyperlink" Target="https://www.linkedin.com/showcase/gbc-business-school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hyperlink" Target="https://www.instagram.com/gbc.business/" TargetMode="External"/><Relationship Id="rId10" Type="http://schemas.openxmlformats.org/officeDocument/2006/relationships/image" Target="../media/image35.sv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A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 descr="Centre For Business&#10;Dean's Professional Development Program&#10;"/>
          <p:cNvSpPr txBox="1">
            <a:spLocks noGrp="1"/>
          </p:cNvSpPr>
          <p:nvPr>
            <p:ph type="title" idx="4294967295"/>
          </p:nvPr>
        </p:nvSpPr>
        <p:spPr>
          <a:xfrm>
            <a:off x="1787157" y="3279848"/>
            <a:ext cx="14713686" cy="37973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150" normalizeH="0" baseline="0" noProof="0">
                <a:ln>
                  <a:noFill/>
                </a:ln>
                <a:solidFill>
                  <a:srgbClr val="FFD204"/>
                </a:solidFill>
                <a:effectLst/>
                <a:uLnTx/>
                <a:uFillTx/>
                <a:latin typeface="Poppins Bold"/>
                <a:ea typeface="+mn-ea"/>
                <a:cs typeface="+mn-cs"/>
              </a:rPr>
              <a:t>Centre For Business</a:t>
            </a:r>
          </a:p>
          <a:p>
            <a:pPr marL="0" marR="0" lvl="0" indent="0" algn="ctr" defTabSz="914400" rtl="0" eaLnBrk="1" fontAlgn="auto" latinLnBrk="0" hangingPunct="1">
              <a:lnSpc>
                <a:spcPts val="1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0" i="0" u="none" strike="noStrike" kern="1200" cap="none" spc="270" normalizeH="0" baseline="0" noProof="0">
                <a:ln>
                  <a:noFill/>
                </a:ln>
                <a:solidFill>
                  <a:srgbClr val="FFD204"/>
                </a:solidFill>
                <a:effectLst/>
                <a:uLnTx/>
                <a:uFillTx/>
                <a:latin typeface="Poppins Bold"/>
                <a:ea typeface="+mn-ea"/>
                <a:cs typeface="+mn-cs"/>
              </a:rPr>
              <a:t>Dean's Professional Development Program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657600" y="7589403"/>
            <a:ext cx="10972800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 dirty="0">
                <a:solidFill>
                  <a:srgbClr val="FFFFFF"/>
                </a:solidFill>
                <a:latin typeface="Poppins"/>
              </a:rPr>
              <a:t>Student Guide | Sep 2024</a:t>
            </a:r>
          </a:p>
        </p:txBody>
      </p: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63836" y="1407338"/>
            <a:ext cx="1593779" cy="1041685"/>
          </a:xfrm>
          <a:custGeom>
            <a:avLst/>
            <a:gdLst/>
            <a:ahLst/>
            <a:cxnLst/>
            <a:rect l="l" t="t" r="r" b="b"/>
            <a:pathLst>
              <a:path w="1593779" h="1041685">
                <a:moveTo>
                  <a:pt x="0" y="0"/>
                </a:moveTo>
                <a:lnTo>
                  <a:pt x="1593779" y="0"/>
                </a:lnTo>
                <a:lnTo>
                  <a:pt x="1593779" y="1041685"/>
                </a:lnTo>
                <a:lnTo>
                  <a:pt x="0" y="10416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" b="-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61960" y="1558111"/>
            <a:ext cx="7162205" cy="740137"/>
          </a:xfrm>
          <a:custGeom>
            <a:avLst/>
            <a:gdLst/>
            <a:ahLst/>
            <a:cxnLst/>
            <a:rect l="l" t="t" r="r" b="b"/>
            <a:pathLst>
              <a:path w="7162205" h="740137">
                <a:moveTo>
                  <a:pt x="0" y="0"/>
                </a:moveTo>
                <a:lnTo>
                  <a:pt x="7162204" y="0"/>
                </a:lnTo>
                <a:lnTo>
                  <a:pt x="7162204" y="740137"/>
                </a:lnTo>
                <a:lnTo>
                  <a:pt x="0" y="7401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6" b="-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737543" y="8328445"/>
            <a:ext cx="3700636" cy="1149853"/>
          </a:xfrm>
          <a:custGeom>
            <a:avLst/>
            <a:gdLst/>
            <a:ahLst/>
            <a:cxnLst/>
            <a:rect l="l" t="t" r="r" b="b"/>
            <a:pathLst>
              <a:path w="3700636" h="1149853">
                <a:moveTo>
                  <a:pt x="0" y="0"/>
                </a:moveTo>
                <a:lnTo>
                  <a:pt x="3700637" y="0"/>
                </a:lnTo>
                <a:lnTo>
                  <a:pt x="3700637" y="1149854"/>
                </a:lnTo>
                <a:lnTo>
                  <a:pt x="0" y="11498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396819">
            <a:off x="-4600577" y="5143500"/>
            <a:ext cx="10296529" cy="0"/>
          </a:xfrm>
          <a:prstGeom prst="line">
            <a:avLst/>
          </a:prstGeom>
          <a:ln w="9525" cap="rnd">
            <a:solidFill>
              <a:srgbClr val="E7E6E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9" name="TextBox 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-5400000">
            <a:off x="-1883252" y="7693830"/>
            <a:ext cx="4305621" cy="288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9"/>
              </a:lnSpc>
            </a:pPr>
            <a:r>
              <a:rPr lang="en-US" sz="1200">
                <a:solidFill>
                  <a:srgbClr val="898989"/>
                </a:solidFill>
                <a:latin typeface="Poppins Light"/>
              </a:rPr>
              <a:t>GEORGE BROWN COLLEGE</a:t>
            </a:r>
          </a:p>
        </p:txBody>
      </p:sp>
      <p:sp>
        <p:nvSpPr>
          <p:cNvPr id="40" name="TextBox 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-5400000">
            <a:off x="-1932148" y="2353774"/>
            <a:ext cx="4305621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39"/>
              </a:lnSpc>
            </a:pPr>
            <a:r>
              <a:rPr lang="en-US" sz="1200">
                <a:solidFill>
                  <a:srgbClr val="898989"/>
                </a:solidFill>
                <a:latin typeface="Poppins Light"/>
              </a:rPr>
              <a:t>CfB DEAN’S PROFESSIONAL DEVELOPMENT PROGRAM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0A3E75C-14B7-70C7-7C80-E392185CF6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22548" y="3298166"/>
            <a:ext cx="13403773" cy="5768076"/>
            <a:chOff x="922548" y="3298166"/>
            <a:chExt cx="13403773" cy="5768076"/>
          </a:xfrm>
        </p:grpSpPr>
        <p:sp>
          <p:nvSpPr>
            <p:cNvPr id="25" name="Freeform 25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5188609" y="6008834"/>
              <a:ext cx="608830" cy="532727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529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13755543" y="5938947"/>
              <a:ext cx="608830" cy="532727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529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9471224" y="5980399"/>
              <a:ext cx="608830" cy="532727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529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13727233" y="3336217"/>
              <a:ext cx="608830" cy="532727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529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7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909796" y="6008834"/>
              <a:ext cx="608830" cy="532727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529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55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884497" y="8495463"/>
              <a:ext cx="608830" cy="532727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529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58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5121038" y="8495463"/>
              <a:ext cx="608830" cy="532727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529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6" name="TextBox 47">
            <a:extLst>
              <a:ext uri="{FF2B5EF4-FFF2-40B4-BE49-F238E27FC236}">
                <a16:creationId xmlns:a16="http://schemas.microsoft.com/office/drawing/2014/main" id="{EBF82BA8-6BD3-8BB5-C1AE-C38733C505B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51057" y="548163"/>
            <a:ext cx="16639368" cy="76559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58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Bold"/>
                <a:ea typeface="+mn-ea"/>
                <a:cs typeface="+mn-cs"/>
              </a:rPr>
              <a:t>Workflow –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5293"/>
                </a:solidFill>
                <a:effectLst/>
                <a:uLnTx/>
                <a:uFillTx/>
                <a:latin typeface="Poppins Bold"/>
                <a:ea typeface="+mj-ea"/>
                <a:cs typeface="+mj-cs"/>
              </a:rPr>
              <a:t>Advance Commitment</a:t>
            </a:r>
          </a:p>
        </p:txBody>
      </p:sp>
      <p:grpSp>
        <p:nvGrpSpPr>
          <p:cNvPr id="3" name="Group 2" descr="5 hours">
            <a:extLst>
              <a:ext uri="{FF2B5EF4-FFF2-40B4-BE49-F238E27FC236}">
                <a16:creationId xmlns:a16="http://schemas.microsoft.com/office/drawing/2014/main" id="{54CFD0AA-2F7C-0577-AB72-DA3202D88768}"/>
              </a:ext>
            </a:extLst>
          </p:cNvPr>
          <p:cNvGrpSpPr/>
          <p:nvPr/>
        </p:nvGrpSpPr>
        <p:grpSpPr>
          <a:xfrm>
            <a:off x="15472131" y="549442"/>
            <a:ext cx="2342784" cy="1539040"/>
            <a:chOff x="15472131" y="549442"/>
            <a:chExt cx="2342784" cy="1539040"/>
          </a:xfrm>
        </p:grpSpPr>
        <p:sp>
          <p:nvSpPr>
            <p:cNvPr id="68" name="Freeform 49" descr="5 hours">
              <a:extLst>
                <a:ext uri="{FF2B5EF4-FFF2-40B4-BE49-F238E27FC236}">
                  <a16:creationId xmlns:a16="http://schemas.microsoft.com/office/drawing/2014/main" id="{5AEC2078-1F3A-8907-16D4-95CC3ADD876B}"/>
                </a:ext>
              </a:extLst>
            </p:cNvPr>
            <p:cNvSpPr/>
            <p:nvPr/>
          </p:nvSpPr>
          <p:spPr>
            <a:xfrm>
              <a:off x="15472131" y="578017"/>
              <a:ext cx="2342784" cy="1510465"/>
            </a:xfrm>
            <a:custGeom>
              <a:avLst/>
              <a:gdLst/>
              <a:ahLst/>
              <a:cxnLst/>
              <a:rect l="l" t="t" r="r" b="b"/>
              <a:pathLst>
                <a:path w="3123713" h="2013954">
                  <a:moveTo>
                    <a:pt x="0" y="0"/>
                  </a:moveTo>
                  <a:lnTo>
                    <a:pt x="3123713" y="0"/>
                  </a:lnTo>
                  <a:lnTo>
                    <a:pt x="3123713" y="2013954"/>
                  </a:lnTo>
                  <a:lnTo>
                    <a:pt x="0" y="2013954"/>
                  </a:lnTo>
                  <a:close/>
                </a:path>
              </a:pathLst>
            </a:custGeom>
            <a:solidFill>
              <a:srgbClr val="005AA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TextBox 50">
              <a:extLst>
                <a:ext uri="{FF2B5EF4-FFF2-40B4-BE49-F238E27FC236}">
                  <a16:creationId xmlns:a16="http://schemas.microsoft.com/office/drawing/2014/main" id="{C32A545B-79D1-8112-D16A-862CCDA15972}"/>
                </a:ext>
              </a:extLst>
            </p:cNvPr>
            <p:cNvSpPr txBox="1"/>
            <p:nvPr/>
          </p:nvSpPr>
          <p:spPr>
            <a:xfrm>
              <a:off x="15472131" y="549442"/>
              <a:ext cx="2342746" cy="15390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20"/>
                </a:lnSpc>
              </a:pPr>
              <a:r>
                <a:rPr lang="en-US" sz="3600">
                  <a:solidFill>
                    <a:srgbClr val="FFFFFF"/>
                  </a:solidFill>
                  <a:latin typeface="Poppins Bold"/>
                </a:rPr>
                <a:t>5 </a:t>
              </a:r>
            </a:p>
            <a:p>
              <a:pPr algn="ctr">
                <a:lnSpc>
                  <a:spcPts val="4320"/>
                </a:lnSpc>
              </a:pPr>
              <a:r>
                <a:rPr lang="en-US" sz="3600">
                  <a:solidFill>
                    <a:srgbClr val="FFFFFF"/>
                  </a:solidFill>
                  <a:latin typeface="Poppins Bold"/>
                </a:rPr>
                <a:t>Hours</a:t>
              </a:r>
            </a:p>
          </p:txBody>
        </p:sp>
      </p:grpSp>
      <p:grpSp>
        <p:nvGrpSpPr>
          <p:cNvPr id="32" name="Group 31" descr="Completed the Student-Alumni Mentorship Program​">
            <a:extLst>
              <a:ext uri="{FF2B5EF4-FFF2-40B4-BE49-F238E27FC236}">
                <a16:creationId xmlns:a16="http://schemas.microsoft.com/office/drawing/2014/main" id="{600B9422-085C-CA8E-6729-E30D667EDD29}"/>
              </a:ext>
            </a:extLst>
          </p:cNvPr>
          <p:cNvGrpSpPr/>
          <p:nvPr/>
        </p:nvGrpSpPr>
        <p:grpSpPr>
          <a:xfrm>
            <a:off x="1605146" y="2822239"/>
            <a:ext cx="3290993" cy="1517849"/>
            <a:chOff x="1605146" y="2822239"/>
            <a:chExt cx="3290993" cy="1517849"/>
          </a:xfrm>
        </p:grpSpPr>
        <p:sp>
          <p:nvSpPr>
            <p:cNvPr id="4" name="Freeform 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605146" y="2865102"/>
              <a:ext cx="3290993" cy="1474986"/>
            </a:xfrm>
            <a:custGeom>
              <a:avLst/>
              <a:gdLst/>
              <a:ahLst/>
              <a:cxnLst/>
              <a:rect l="l" t="t" r="r" b="b"/>
              <a:pathLst>
                <a:path w="4387990" h="1966648">
                  <a:moveTo>
                    <a:pt x="0" y="0"/>
                  </a:moveTo>
                  <a:lnTo>
                    <a:pt x="4387990" y="0"/>
                  </a:lnTo>
                  <a:lnTo>
                    <a:pt x="4387990" y="1966648"/>
                  </a:lnTo>
                  <a:lnTo>
                    <a:pt x="0" y="1966648"/>
                  </a:lnTo>
                  <a:close/>
                </a:path>
              </a:pathLst>
            </a:custGeom>
            <a:solidFill>
              <a:srgbClr val="DAE3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1605146" y="2822239"/>
              <a:ext cx="3290947" cy="1517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99" dirty="0">
                  <a:solidFill>
                    <a:srgbClr val="000000"/>
                  </a:solidFill>
                  <a:latin typeface="Poppins"/>
                </a:rPr>
                <a:t>Completed the Student-Alumni Mentorship Program</a:t>
              </a:r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5015937" y="3384458"/>
            <a:ext cx="762255" cy="445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3000">
                <a:solidFill>
                  <a:srgbClr val="005293"/>
                </a:solidFill>
                <a:latin typeface="Poppins"/>
              </a:rPr>
              <a:t>or</a:t>
            </a:r>
          </a:p>
        </p:txBody>
      </p:sp>
      <p:grpSp>
        <p:nvGrpSpPr>
          <p:cNvPr id="9" name="Group 8" descr="Finished the term of service in clubs in 1 semester">
            <a:extLst>
              <a:ext uri="{FF2B5EF4-FFF2-40B4-BE49-F238E27FC236}">
                <a16:creationId xmlns:a16="http://schemas.microsoft.com/office/drawing/2014/main" id="{07187EE9-1295-D459-9217-2E41F603DEE7}"/>
              </a:ext>
            </a:extLst>
          </p:cNvPr>
          <p:cNvGrpSpPr/>
          <p:nvPr/>
        </p:nvGrpSpPr>
        <p:grpSpPr>
          <a:xfrm>
            <a:off x="5898036" y="2822239"/>
            <a:ext cx="3290993" cy="1517849"/>
            <a:chOff x="5898036" y="2822239"/>
            <a:chExt cx="3290993" cy="1517849"/>
          </a:xfrm>
        </p:grpSpPr>
        <p:sp>
          <p:nvSpPr>
            <p:cNvPr id="7" name="Freeform 7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5898036" y="2865102"/>
              <a:ext cx="3290993" cy="1474986"/>
            </a:xfrm>
            <a:custGeom>
              <a:avLst/>
              <a:gdLst/>
              <a:ahLst/>
              <a:cxnLst/>
              <a:rect l="l" t="t" r="r" b="b"/>
              <a:pathLst>
                <a:path w="4387990" h="1966648">
                  <a:moveTo>
                    <a:pt x="0" y="0"/>
                  </a:moveTo>
                  <a:lnTo>
                    <a:pt x="4387990" y="0"/>
                  </a:lnTo>
                  <a:lnTo>
                    <a:pt x="4387990" y="1966648"/>
                  </a:lnTo>
                  <a:lnTo>
                    <a:pt x="0" y="1966648"/>
                  </a:lnTo>
                  <a:close/>
                </a:path>
              </a:pathLst>
            </a:custGeom>
            <a:solidFill>
              <a:srgbClr val="DAE3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5898036" y="2822239"/>
              <a:ext cx="3290947" cy="1517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99" dirty="0">
                  <a:solidFill>
                    <a:srgbClr val="000000"/>
                  </a:solidFill>
                  <a:latin typeface="Poppins"/>
                </a:rPr>
                <a:t>Finished the term of service in clubs in 1 semester</a:t>
              </a:r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9291974" y="3384458"/>
            <a:ext cx="762255" cy="445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3000">
                <a:solidFill>
                  <a:srgbClr val="005293"/>
                </a:solidFill>
                <a:latin typeface="Poppins"/>
              </a:rPr>
              <a:t>or</a:t>
            </a:r>
          </a:p>
        </p:txBody>
      </p:sp>
      <p:grpSp>
        <p:nvGrpSpPr>
          <p:cNvPr id="12" name="Group 11" descr="Participated a case competition">
            <a:extLst>
              <a:ext uri="{FF2B5EF4-FFF2-40B4-BE49-F238E27FC236}">
                <a16:creationId xmlns:a16="http://schemas.microsoft.com/office/drawing/2014/main" id="{11673D20-2508-D957-B21C-1B2FFB32F9A5}"/>
              </a:ext>
            </a:extLst>
          </p:cNvPr>
          <p:cNvGrpSpPr/>
          <p:nvPr/>
        </p:nvGrpSpPr>
        <p:grpSpPr>
          <a:xfrm>
            <a:off x="10189108" y="2822239"/>
            <a:ext cx="3290993" cy="1517849"/>
            <a:chOff x="10189108" y="2822239"/>
            <a:chExt cx="3290993" cy="1517849"/>
          </a:xfrm>
        </p:grpSpPr>
        <p:sp>
          <p:nvSpPr>
            <p:cNvPr id="10" name="Freeform 10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0189108" y="2865102"/>
              <a:ext cx="3290993" cy="1474986"/>
            </a:xfrm>
            <a:custGeom>
              <a:avLst/>
              <a:gdLst/>
              <a:ahLst/>
              <a:cxnLst/>
              <a:rect l="l" t="t" r="r" b="b"/>
              <a:pathLst>
                <a:path w="4387990" h="1966648">
                  <a:moveTo>
                    <a:pt x="0" y="0"/>
                  </a:moveTo>
                  <a:lnTo>
                    <a:pt x="4387990" y="0"/>
                  </a:lnTo>
                  <a:lnTo>
                    <a:pt x="4387990" y="1966648"/>
                  </a:lnTo>
                  <a:lnTo>
                    <a:pt x="0" y="1966648"/>
                  </a:lnTo>
                  <a:close/>
                </a:path>
              </a:pathLst>
            </a:custGeom>
            <a:solidFill>
              <a:srgbClr val="DAE3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189108" y="2822239"/>
              <a:ext cx="3290947" cy="1517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99" dirty="0">
                  <a:solidFill>
                    <a:srgbClr val="000000"/>
                  </a:solidFill>
                  <a:latin typeface="Poppins"/>
                </a:rPr>
                <a:t>Participated a case competition</a:t>
              </a:r>
            </a:p>
          </p:txBody>
        </p:sp>
      </p:grpSp>
      <p:grpSp>
        <p:nvGrpSpPr>
          <p:cNvPr id="15" name="Group 14" descr="Experience owners will inform CfB team about the experience">
            <a:extLst>
              <a:ext uri="{FF2B5EF4-FFF2-40B4-BE49-F238E27FC236}">
                <a16:creationId xmlns:a16="http://schemas.microsoft.com/office/drawing/2014/main" id="{EBB4CD93-0454-74A2-E514-6095917B60A9}"/>
              </a:ext>
            </a:extLst>
          </p:cNvPr>
          <p:cNvGrpSpPr/>
          <p:nvPr/>
        </p:nvGrpSpPr>
        <p:grpSpPr>
          <a:xfrm>
            <a:off x="14527988" y="2822239"/>
            <a:ext cx="3290993" cy="1517849"/>
            <a:chOff x="14527988" y="2822239"/>
            <a:chExt cx="3290993" cy="1517849"/>
          </a:xfrm>
        </p:grpSpPr>
        <p:sp>
          <p:nvSpPr>
            <p:cNvPr id="13" name="Freeform 1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4527988" y="2865102"/>
              <a:ext cx="3290993" cy="1474986"/>
            </a:xfrm>
            <a:custGeom>
              <a:avLst/>
              <a:gdLst/>
              <a:ahLst/>
              <a:cxnLst/>
              <a:rect l="l" t="t" r="r" b="b"/>
              <a:pathLst>
                <a:path w="4387990" h="1966648">
                  <a:moveTo>
                    <a:pt x="0" y="0"/>
                  </a:moveTo>
                  <a:lnTo>
                    <a:pt x="4387990" y="0"/>
                  </a:lnTo>
                  <a:lnTo>
                    <a:pt x="4387990" y="1966648"/>
                  </a:lnTo>
                  <a:lnTo>
                    <a:pt x="0" y="1966648"/>
                  </a:lnTo>
                  <a:close/>
                </a:path>
              </a:pathLst>
            </a:custGeom>
            <a:solidFill>
              <a:srgbClr val="DAE3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 descr="Experience owners will inform CfB team about the experience"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14527988" y="2822239"/>
              <a:ext cx="3290947" cy="1517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50" dirty="0">
                  <a:solidFill>
                    <a:srgbClr val="000000"/>
                  </a:solidFill>
                  <a:latin typeface="Poppins"/>
                </a:rPr>
                <a:t>Experience owners will inform </a:t>
              </a:r>
              <a:r>
                <a:rPr lang="en-US" sz="2150" dirty="0" err="1">
                  <a:solidFill>
                    <a:srgbClr val="000000"/>
                  </a:solidFill>
                  <a:latin typeface="Poppins"/>
                </a:rPr>
                <a:t>CfB</a:t>
              </a:r>
              <a:r>
                <a:rPr lang="en-US" sz="2150" dirty="0">
                  <a:solidFill>
                    <a:srgbClr val="000000"/>
                  </a:solidFill>
                  <a:latin typeface="Poppins"/>
                </a:rPr>
                <a:t> team about the experience</a:t>
              </a:r>
              <a:endParaRPr lang="en-US" sz="2150" dirty="0">
                <a:latin typeface="Poppins"/>
                <a:cs typeface="Poppins"/>
              </a:endParaRPr>
            </a:p>
          </p:txBody>
        </p:sp>
      </p:grpSp>
      <p:grpSp>
        <p:nvGrpSpPr>
          <p:cNvPr id="18" name="Group 17" descr="Follow instructions in email to claim the hou">
            <a:extLst>
              <a:ext uri="{FF2B5EF4-FFF2-40B4-BE49-F238E27FC236}">
                <a16:creationId xmlns:a16="http://schemas.microsoft.com/office/drawing/2014/main" id="{B124DDBA-4DCB-0FCB-FD61-F40A6D3A5C21}"/>
              </a:ext>
            </a:extLst>
          </p:cNvPr>
          <p:cNvGrpSpPr/>
          <p:nvPr/>
        </p:nvGrpSpPr>
        <p:grpSpPr>
          <a:xfrm>
            <a:off x="1701106" y="5494856"/>
            <a:ext cx="3290993" cy="1447961"/>
            <a:chOff x="1701106" y="5494856"/>
            <a:chExt cx="3290993" cy="1447961"/>
          </a:xfrm>
        </p:grpSpPr>
        <p:sp>
          <p:nvSpPr>
            <p:cNvPr id="16" name="Freeform 1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701106" y="5537718"/>
              <a:ext cx="3290993" cy="1405099"/>
            </a:xfrm>
            <a:custGeom>
              <a:avLst/>
              <a:gdLst/>
              <a:ahLst/>
              <a:cxnLst/>
              <a:rect l="l" t="t" r="r" b="b"/>
              <a:pathLst>
                <a:path w="4387990" h="1873466">
                  <a:moveTo>
                    <a:pt x="0" y="0"/>
                  </a:moveTo>
                  <a:lnTo>
                    <a:pt x="4387990" y="0"/>
                  </a:lnTo>
                  <a:lnTo>
                    <a:pt x="4387990" y="1873466"/>
                  </a:lnTo>
                  <a:lnTo>
                    <a:pt x="0" y="1873466"/>
                  </a:lnTo>
                  <a:close/>
                </a:path>
              </a:pathLst>
            </a:custGeom>
            <a:solidFill>
              <a:srgbClr val="DAE3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1701106" y="5494856"/>
              <a:ext cx="3290947" cy="14479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99">
                  <a:solidFill>
                    <a:srgbClr val="000000"/>
                  </a:solidFill>
                  <a:latin typeface="Poppins"/>
                </a:rPr>
                <a:t>Follow instructions in email to claim the hour</a:t>
              </a:r>
            </a:p>
          </p:txBody>
        </p:sp>
      </p:grpSp>
      <p:grpSp>
        <p:nvGrpSpPr>
          <p:cNvPr id="21" name="Group 20" descr="Due: 2 weeks after the email is sent">
            <a:extLst>
              <a:ext uri="{FF2B5EF4-FFF2-40B4-BE49-F238E27FC236}">
                <a16:creationId xmlns:a16="http://schemas.microsoft.com/office/drawing/2014/main" id="{40F7B5B8-6BB2-CCAA-3091-EE91EEDD5D1B}"/>
              </a:ext>
            </a:extLst>
          </p:cNvPr>
          <p:cNvGrpSpPr/>
          <p:nvPr/>
        </p:nvGrpSpPr>
        <p:grpSpPr>
          <a:xfrm>
            <a:off x="6001028" y="5424969"/>
            <a:ext cx="3290993" cy="1517849"/>
            <a:chOff x="6001028" y="5424969"/>
            <a:chExt cx="3290993" cy="1517849"/>
          </a:xfrm>
        </p:grpSpPr>
        <p:sp>
          <p:nvSpPr>
            <p:cNvPr id="19" name="Freeform 19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001028" y="5467832"/>
              <a:ext cx="3290993" cy="1474986"/>
            </a:xfrm>
            <a:custGeom>
              <a:avLst/>
              <a:gdLst/>
              <a:ahLst/>
              <a:cxnLst/>
              <a:rect l="l" t="t" r="r" b="b"/>
              <a:pathLst>
                <a:path w="4387990" h="1966648">
                  <a:moveTo>
                    <a:pt x="0" y="0"/>
                  </a:moveTo>
                  <a:lnTo>
                    <a:pt x="4387990" y="0"/>
                  </a:lnTo>
                  <a:lnTo>
                    <a:pt x="4387990" y="1966648"/>
                  </a:lnTo>
                  <a:lnTo>
                    <a:pt x="0" y="1966648"/>
                  </a:lnTo>
                  <a:close/>
                </a:path>
              </a:pathLst>
            </a:custGeom>
            <a:solidFill>
              <a:srgbClr val="DAE3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6001028" y="5424969"/>
              <a:ext cx="3290947" cy="1517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99">
                  <a:solidFill>
                    <a:srgbClr val="000000"/>
                  </a:solidFill>
                  <a:latin typeface="Poppins"/>
                </a:rPr>
                <a:t>Due: 2 weeks after the email is sent</a:t>
              </a:r>
            </a:p>
          </p:txBody>
        </p:sp>
      </p:grpSp>
      <p:grpSp>
        <p:nvGrpSpPr>
          <p:cNvPr id="24" name="Group 23" descr=" 5 hours will be added ​on DPDP by CfB​">
            <a:extLst>
              <a:ext uri="{FF2B5EF4-FFF2-40B4-BE49-F238E27FC236}">
                <a16:creationId xmlns:a16="http://schemas.microsoft.com/office/drawing/2014/main" id="{E9FB0719-0794-7841-BE9E-7AD41CB69753}"/>
              </a:ext>
            </a:extLst>
          </p:cNvPr>
          <p:cNvGrpSpPr/>
          <p:nvPr/>
        </p:nvGrpSpPr>
        <p:grpSpPr>
          <a:xfrm>
            <a:off x="10259305" y="5424969"/>
            <a:ext cx="3290993" cy="1517849"/>
            <a:chOff x="10259305" y="5424969"/>
            <a:chExt cx="3290993" cy="1517849"/>
          </a:xfrm>
        </p:grpSpPr>
        <p:sp>
          <p:nvSpPr>
            <p:cNvPr id="22" name="Freeform 22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0259305" y="5467832"/>
              <a:ext cx="3290993" cy="1474986"/>
            </a:xfrm>
            <a:custGeom>
              <a:avLst/>
              <a:gdLst/>
              <a:ahLst/>
              <a:cxnLst/>
              <a:rect l="l" t="t" r="r" b="b"/>
              <a:pathLst>
                <a:path w="4387990" h="1966648">
                  <a:moveTo>
                    <a:pt x="0" y="0"/>
                  </a:moveTo>
                  <a:lnTo>
                    <a:pt x="4387990" y="0"/>
                  </a:lnTo>
                  <a:lnTo>
                    <a:pt x="4387990" y="1966648"/>
                  </a:lnTo>
                  <a:lnTo>
                    <a:pt x="0" y="1966648"/>
                  </a:lnTo>
                  <a:close/>
                </a:path>
              </a:pathLst>
            </a:custGeom>
            <a:solidFill>
              <a:srgbClr val="DAE3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 descr="5 hour will be added ​&#10;&#10;on DPDP by CfB"/>
            <p:cNvSpPr txBox="1"/>
            <p:nvPr/>
          </p:nvSpPr>
          <p:spPr>
            <a:xfrm>
              <a:off x="10259305" y="5424969"/>
              <a:ext cx="3290947" cy="1517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50">
                  <a:solidFill>
                    <a:srgbClr val="000000"/>
                  </a:solidFill>
                  <a:latin typeface="Poppins Bold"/>
                </a:rPr>
                <a:t>5 hours</a:t>
              </a:r>
              <a:r>
                <a:rPr lang="en-US" sz="2150">
                  <a:solidFill>
                    <a:srgbClr val="000000"/>
                  </a:solidFill>
                  <a:latin typeface="Poppins Bold"/>
                  <a:cs typeface="Poppins Bold"/>
                </a:rPr>
                <a:t> </a:t>
              </a:r>
              <a:r>
                <a:rPr lang="en-US" sz="2150">
                  <a:solidFill>
                    <a:srgbClr val="000000"/>
                  </a:solidFill>
                  <a:latin typeface="Poppins"/>
                </a:rPr>
                <a:t>will be added </a:t>
              </a:r>
              <a:endParaRPr lang="en-US" sz="2199">
                <a:solidFill>
                  <a:srgbClr val="000000"/>
                </a:solidFill>
                <a:latin typeface="Poppins"/>
              </a:endParaRPr>
            </a:p>
            <a:p>
              <a:pPr algn="ctr">
                <a:lnSpc>
                  <a:spcPts val="3079"/>
                </a:lnSpc>
              </a:pPr>
              <a:r>
                <a:rPr lang="en-US" sz="2150">
                  <a:solidFill>
                    <a:srgbClr val="000000"/>
                  </a:solidFill>
                  <a:latin typeface="Poppins"/>
                </a:rPr>
                <a:t>on DPDP by </a:t>
              </a:r>
              <a:r>
                <a:rPr lang="en-US" sz="2150" err="1">
                  <a:solidFill>
                    <a:srgbClr val="000000"/>
                  </a:solidFill>
                  <a:latin typeface="Poppins"/>
                </a:rPr>
                <a:t>CfB</a:t>
              </a:r>
              <a:endParaRPr lang="en-US" sz="2150" err="1">
                <a:solidFill>
                  <a:srgbClr val="000000"/>
                </a:solidFill>
                <a:latin typeface="Poppins"/>
                <a:cs typeface="Poppins"/>
              </a:endParaRPr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10549044" y="7223424"/>
            <a:ext cx="2711470" cy="614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5"/>
              </a:lnSpc>
            </a:pPr>
            <a:r>
              <a:rPr lang="en-US" sz="2199">
                <a:solidFill>
                  <a:srgbClr val="FF3131"/>
                </a:solidFill>
                <a:latin typeface="Poppins"/>
              </a:rPr>
              <a:t>5 hours max. per experience</a:t>
            </a:r>
          </a:p>
        </p:txBody>
      </p:sp>
      <p:grpSp>
        <p:nvGrpSpPr>
          <p:cNvPr id="26" name="Group 25" descr="Receive email from ​co-curricular office">
            <a:extLst>
              <a:ext uri="{FF2B5EF4-FFF2-40B4-BE49-F238E27FC236}">
                <a16:creationId xmlns:a16="http://schemas.microsoft.com/office/drawing/2014/main" id="{76D106C6-A928-C66C-6C3F-1AEAC6BF28A2}"/>
              </a:ext>
            </a:extLst>
          </p:cNvPr>
          <p:cNvGrpSpPr/>
          <p:nvPr/>
        </p:nvGrpSpPr>
        <p:grpSpPr>
          <a:xfrm>
            <a:off x="14513044" y="5424969"/>
            <a:ext cx="3290993" cy="1517849"/>
            <a:chOff x="14513044" y="5424969"/>
            <a:chExt cx="3290993" cy="1517849"/>
          </a:xfrm>
        </p:grpSpPr>
        <p:sp>
          <p:nvSpPr>
            <p:cNvPr id="46" name="Freeform 4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4513044" y="5467832"/>
              <a:ext cx="3290993" cy="1474986"/>
            </a:xfrm>
            <a:custGeom>
              <a:avLst/>
              <a:gdLst/>
              <a:ahLst/>
              <a:cxnLst/>
              <a:rect l="l" t="t" r="r" b="b"/>
              <a:pathLst>
                <a:path w="4387990" h="1966648">
                  <a:moveTo>
                    <a:pt x="0" y="0"/>
                  </a:moveTo>
                  <a:lnTo>
                    <a:pt x="4387990" y="0"/>
                  </a:lnTo>
                  <a:lnTo>
                    <a:pt x="4387990" y="1966648"/>
                  </a:lnTo>
                  <a:lnTo>
                    <a:pt x="0" y="1966648"/>
                  </a:lnTo>
                  <a:close/>
                </a:path>
              </a:pathLst>
            </a:custGeom>
            <a:solidFill>
              <a:srgbClr val="DAE3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14513044" y="5424969"/>
              <a:ext cx="3290947" cy="151782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99">
                  <a:solidFill>
                    <a:srgbClr val="000000"/>
                  </a:solidFill>
                  <a:latin typeface="Poppins"/>
                </a:rPr>
                <a:t>Receive email from </a:t>
              </a:r>
            </a:p>
            <a:p>
              <a:pPr algn="ctr">
                <a:lnSpc>
                  <a:spcPts val="3079"/>
                </a:lnSpc>
              </a:pPr>
              <a:r>
                <a:rPr lang="en-US" sz="2199">
                  <a:solidFill>
                    <a:srgbClr val="000000"/>
                  </a:solidFill>
                  <a:latin typeface="Poppins"/>
                </a:rPr>
                <a:t>co-curricular office</a:t>
              </a:r>
            </a:p>
          </p:txBody>
        </p:sp>
      </p:grpSp>
      <p:grpSp>
        <p:nvGrpSpPr>
          <p:cNvPr id="27" name="Group 26" descr="Finish reflective questions">
            <a:extLst>
              <a:ext uri="{FF2B5EF4-FFF2-40B4-BE49-F238E27FC236}">
                <a16:creationId xmlns:a16="http://schemas.microsoft.com/office/drawing/2014/main" id="{E884ABAC-BE27-89D2-2807-C68D33B4C07B}"/>
              </a:ext>
            </a:extLst>
          </p:cNvPr>
          <p:cNvGrpSpPr/>
          <p:nvPr/>
        </p:nvGrpSpPr>
        <p:grpSpPr>
          <a:xfrm>
            <a:off x="1622937" y="8025378"/>
            <a:ext cx="3290993" cy="1517849"/>
            <a:chOff x="1622937" y="8025378"/>
            <a:chExt cx="3290993" cy="1517849"/>
          </a:xfrm>
        </p:grpSpPr>
        <p:sp>
          <p:nvSpPr>
            <p:cNvPr id="49" name="Freeform 49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622937" y="8068241"/>
              <a:ext cx="3290993" cy="1474986"/>
            </a:xfrm>
            <a:custGeom>
              <a:avLst/>
              <a:gdLst/>
              <a:ahLst/>
              <a:cxnLst/>
              <a:rect l="l" t="t" r="r" b="b"/>
              <a:pathLst>
                <a:path w="4387990" h="1966648">
                  <a:moveTo>
                    <a:pt x="0" y="0"/>
                  </a:moveTo>
                  <a:lnTo>
                    <a:pt x="4387990" y="0"/>
                  </a:lnTo>
                  <a:lnTo>
                    <a:pt x="4387990" y="1966648"/>
                  </a:lnTo>
                  <a:lnTo>
                    <a:pt x="0" y="1966648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TextBox 50" descr="Finish reflective questions"/>
            <p:cNvSpPr txBox="1"/>
            <p:nvPr/>
          </p:nvSpPr>
          <p:spPr>
            <a:xfrm>
              <a:off x="1622937" y="8025378"/>
              <a:ext cx="3290947" cy="1517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50">
                  <a:solidFill>
                    <a:srgbClr val="000000"/>
                  </a:solidFill>
                  <a:latin typeface="Poppins"/>
                </a:rPr>
                <a:t>Finish reflective questions</a:t>
              </a:r>
            </a:p>
          </p:txBody>
        </p:sp>
      </p:grpSp>
      <p:grpSp>
        <p:nvGrpSpPr>
          <p:cNvPr id="29" name="Group 28" descr="Experiences updated in co-curricular record​">
            <a:extLst>
              <a:ext uri="{FF2B5EF4-FFF2-40B4-BE49-F238E27FC236}">
                <a16:creationId xmlns:a16="http://schemas.microsoft.com/office/drawing/2014/main" id="{6D37BE46-3651-8467-BF6C-16D2E4550CA8}"/>
              </a:ext>
            </a:extLst>
          </p:cNvPr>
          <p:cNvGrpSpPr/>
          <p:nvPr/>
        </p:nvGrpSpPr>
        <p:grpSpPr>
          <a:xfrm>
            <a:off x="5937022" y="8025378"/>
            <a:ext cx="3290993" cy="1517849"/>
            <a:chOff x="5937022" y="8025378"/>
            <a:chExt cx="3290993" cy="1517849"/>
          </a:xfrm>
        </p:grpSpPr>
        <p:sp>
          <p:nvSpPr>
            <p:cNvPr id="52" name="Freeform 52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5937022" y="8068241"/>
              <a:ext cx="3290993" cy="1474986"/>
            </a:xfrm>
            <a:custGeom>
              <a:avLst/>
              <a:gdLst/>
              <a:ahLst/>
              <a:cxnLst/>
              <a:rect l="l" t="t" r="r" b="b"/>
              <a:pathLst>
                <a:path w="4387990" h="1966648">
                  <a:moveTo>
                    <a:pt x="0" y="0"/>
                  </a:moveTo>
                  <a:lnTo>
                    <a:pt x="4387990" y="0"/>
                  </a:lnTo>
                  <a:lnTo>
                    <a:pt x="4387990" y="1966648"/>
                  </a:lnTo>
                  <a:lnTo>
                    <a:pt x="0" y="1966648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5937022" y="8025378"/>
              <a:ext cx="3290947" cy="1517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99">
                  <a:solidFill>
                    <a:srgbClr val="000000"/>
                  </a:solidFill>
                  <a:latin typeface="Poppins"/>
                </a:rPr>
                <a:t>Experiences updated in co-curricular record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396819">
            <a:off x="-4600577" y="5143500"/>
            <a:ext cx="10296529" cy="0"/>
          </a:xfrm>
          <a:prstGeom prst="line">
            <a:avLst/>
          </a:prstGeom>
          <a:ln w="9525" cap="rnd">
            <a:solidFill>
              <a:srgbClr val="E7E6E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-5400000">
            <a:off x="-1883252" y="7693830"/>
            <a:ext cx="4305621" cy="288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9"/>
              </a:lnSpc>
            </a:pPr>
            <a:r>
              <a:rPr lang="en-US" sz="1200">
                <a:solidFill>
                  <a:srgbClr val="898989"/>
                </a:solidFill>
                <a:latin typeface="Poppins Light"/>
              </a:rPr>
              <a:t>GEORGE BROWN COLLEGE</a:t>
            </a:r>
          </a:p>
        </p:txBody>
      </p:sp>
      <p:sp>
        <p:nvSpPr>
          <p:cNvPr id="7" name="TextBox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-5400000">
            <a:off x="-1932148" y="2353774"/>
            <a:ext cx="4305621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39"/>
              </a:lnSpc>
            </a:pPr>
            <a:r>
              <a:rPr lang="en-US" sz="1200">
                <a:solidFill>
                  <a:srgbClr val="898989"/>
                </a:solidFill>
                <a:latin typeface="Poppins Light"/>
              </a:rPr>
              <a:t>CfB DEAN’S PROFESSIONAL DEVELOPMENT PROGRAM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6CF636B-F24B-20D2-E046-087085225E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1295" y="4230051"/>
            <a:ext cx="13163141" cy="3165346"/>
            <a:chOff x="776287" y="4195675"/>
            <a:chExt cx="13163141" cy="3165346"/>
          </a:xfrm>
        </p:grpSpPr>
        <p:sp>
          <p:nvSpPr>
            <p:cNvPr id="4" name="Freeform 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13368650" y="4233726"/>
              <a:ext cx="608830" cy="532727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529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738236" y="6790242"/>
              <a:ext cx="608830" cy="532727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529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4854461" y="6790242"/>
              <a:ext cx="608830" cy="532727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529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9084331" y="6790242"/>
              <a:ext cx="608830" cy="532727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529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40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9084331" y="4275178"/>
              <a:ext cx="608830" cy="532727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529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4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4801716" y="4303613"/>
              <a:ext cx="608830" cy="532727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529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1051057" y="548163"/>
            <a:ext cx="16639368" cy="81572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8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Bold"/>
                <a:ea typeface="+mn-ea"/>
                <a:cs typeface="+mn-cs"/>
              </a:rPr>
              <a:t>Workflow</a:t>
            </a:r>
          </a:p>
        </p:txBody>
      </p:sp>
      <p:grpSp>
        <p:nvGrpSpPr>
          <p:cNvPr id="3" name="Group 2" descr="DPDP Badge">
            <a:extLst>
              <a:ext uri="{FF2B5EF4-FFF2-40B4-BE49-F238E27FC236}">
                <a16:creationId xmlns:a16="http://schemas.microsoft.com/office/drawing/2014/main" id="{03941A70-0B50-017A-F94B-F01F22FB6CF6}"/>
              </a:ext>
            </a:extLst>
          </p:cNvPr>
          <p:cNvGrpSpPr/>
          <p:nvPr/>
        </p:nvGrpSpPr>
        <p:grpSpPr>
          <a:xfrm>
            <a:off x="5159090" y="594379"/>
            <a:ext cx="3857568" cy="1524752"/>
            <a:chOff x="5159090" y="594379"/>
            <a:chExt cx="3857568" cy="1524752"/>
          </a:xfrm>
        </p:grpSpPr>
        <p:sp>
          <p:nvSpPr>
            <p:cNvPr id="28" name="Freeform 28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5159090" y="608666"/>
              <a:ext cx="3857568" cy="1510465"/>
            </a:xfrm>
            <a:custGeom>
              <a:avLst/>
              <a:gdLst/>
              <a:ahLst/>
              <a:cxnLst/>
              <a:rect l="l" t="t" r="r" b="b"/>
              <a:pathLst>
                <a:path w="5143423" h="2013954">
                  <a:moveTo>
                    <a:pt x="0" y="0"/>
                  </a:moveTo>
                  <a:lnTo>
                    <a:pt x="5143423" y="0"/>
                  </a:lnTo>
                  <a:lnTo>
                    <a:pt x="5143423" y="2013954"/>
                  </a:lnTo>
                  <a:lnTo>
                    <a:pt x="0" y="2013954"/>
                  </a:lnTo>
                  <a:close/>
                </a:path>
              </a:pathLst>
            </a:custGeom>
            <a:solidFill>
              <a:srgbClr val="FFD20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5159090" y="594379"/>
              <a:ext cx="3857522" cy="1524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r>
                <a:rPr lang="en-US" sz="2499">
                  <a:solidFill>
                    <a:srgbClr val="005293"/>
                  </a:solidFill>
                  <a:latin typeface="Poppins Bold"/>
                </a:rPr>
                <a:t>DPDP Badge</a:t>
              </a:r>
            </a:p>
          </p:txBody>
        </p:sp>
      </p:grpSp>
      <p:grpSp>
        <p:nvGrpSpPr>
          <p:cNvPr id="9" name="Group 8" descr="Semester ended">
            <a:extLst>
              <a:ext uri="{FF2B5EF4-FFF2-40B4-BE49-F238E27FC236}">
                <a16:creationId xmlns:a16="http://schemas.microsoft.com/office/drawing/2014/main" id="{DB46CBFB-1E25-6C31-B8EA-1525659F3D20}"/>
              </a:ext>
            </a:extLst>
          </p:cNvPr>
          <p:cNvGrpSpPr/>
          <p:nvPr/>
        </p:nvGrpSpPr>
        <p:grpSpPr>
          <a:xfrm>
            <a:off x="1554845" y="3789636"/>
            <a:ext cx="3290993" cy="1447961"/>
            <a:chOff x="1554845" y="3789636"/>
            <a:chExt cx="3290993" cy="1447961"/>
          </a:xfrm>
        </p:grpSpPr>
        <p:sp>
          <p:nvSpPr>
            <p:cNvPr id="43" name="Freeform 4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554845" y="3832498"/>
              <a:ext cx="3290993" cy="1405099"/>
            </a:xfrm>
            <a:custGeom>
              <a:avLst/>
              <a:gdLst/>
              <a:ahLst/>
              <a:cxnLst/>
              <a:rect l="l" t="t" r="r" b="b"/>
              <a:pathLst>
                <a:path w="4387990" h="1873466">
                  <a:moveTo>
                    <a:pt x="0" y="0"/>
                  </a:moveTo>
                  <a:lnTo>
                    <a:pt x="4387990" y="0"/>
                  </a:lnTo>
                  <a:lnTo>
                    <a:pt x="4387990" y="1873466"/>
                  </a:lnTo>
                  <a:lnTo>
                    <a:pt x="0" y="1873466"/>
                  </a:lnTo>
                  <a:close/>
                </a:path>
              </a:pathLst>
            </a:custGeom>
            <a:solidFill>
              <a:srgbClr val="DAE3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TextBox 4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1554845" y="3789636"/>
              <a:ext cx="3290947" cy="14479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99" dirty="0">
                  <a:solidFill>
                    <a:srgbClr val="000000"/>
                  </a:solidFill>
                  <a:latin typeface="Poppins"/>
                </a:rPr>
                <a:t>Semester ended</a:t>
              </a:r>
            </a:p>
          </p:txBody>
        </p:sp>
      </p:grpSp>
      <p:grpSp>
        <p:nvGrpSpPr>
          <p:cNvPr id="12" name="Group 11" descr="Reached 20 hours/+">
            <a:extLst>
              <a:ext uri="{FF2B5EF4-FFF2-40B4-BE49-F238E27FC236}">
                <a16:creationId xmlns:a16="http://schemas.microsoft.com/office/drawing/2014/main" id="{6D829025-A362-7018-1BDD-DF94FD01A3F7}"/>
              </a:ext>
            </a:extLst>
          </p:cNvPr>
          <p:cNvGrpSpPr/>
          <p:nvPr/>
        </p:nvGrpSpPr>
        <p:grpSpPr>
          <a:xfrm>
            <a:off x="5992270" y="3754124"/>
            <a:ext cx="3290993" cy="1517849"/>
            <a:chOff x="5854766" y="3719748"/>
            <a:chExt cx="3290993" cy="1517849"/>
          </a:xfrm>
        </p:grpSpPr>
        <p:sp>
          <p:nvSpPr>
            <p:cNvPr id="37" name="Freeform 37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5854766" y="3762611"/>
              <a:ext cx="3290993" cy="1474986"/>
            </a:xfrm>
            <a:custGeom>
              <a:avLst/>
              <a:gdLst/>
              <a:ahLst/>
              <a:cxnLst/>
              <a:rect l="l" t="t" r="r" b="b"/>
              <a:pathLst>
                <a:path w="4387990" h="1966648">
                  <a:moveTo>
                    <a:pt x="0" y="0"/>
                  </a:moveTo>
                  <a:lnTo>
                    <a:pt x="4387990" y="0"/>
                  </a:lnTo>
                  <a:lnTo>
                    <a:pt x="4387990" y="1966648"/>
                  </a:lnTo>
                  <a:lnTo>
                    <a:pt x="0" y="1966648"/>
                  </a:lnTo>
                  <a:close/>
                </a:path>
              </a:pathLst>
            </a:custGeom>
            <a:solidFill>
              <a:srgbClr val="DAE3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8" descr="Reached 24 hours/+"/>
            <p:cNvSpPr txBox="1"/>
            <p:nvPr/>
          </p:nvSpPr>
          <p:spPr>
            <a:xfrm>
              <a:off x="5854766" y="3719748"/>
              <a:ext cx="3290947" cy="1517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99" dirty="0">
                  <a:solidFill>
                    <a:srgbClr val="000000"/>
                  </a:solidFill>
                  <a:latin typeface="Poppins"/>
                </a:rPr>
                <a:t>Reached 20 hours/+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2B1F918-8BDC-3355-17CF-B46E6B99EA4F}"/>
              </a:ext>
            </a:extLst>
          </p:cNvPr>
          <p:cNvSpPr txBox="1"/>
          <p:nvPr/>
        </p:nvSpPr>
        <p:spPr>
          <a:xfrm>
            <a:off x="10165887" y="2778900"/>
            <a:ext cx="31406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chemeClr val="tx2"/>
                </a:solidFill>
                <a:latin typeface="Poppins"/>
              </a:rPr>
              <a:t>2 weeks after semester ends</a:t>
            </a:r>
            <a:endParaRPr lang="en-CA" sz="2500" dirty="0">
              <a:solidFill>
                <a:schemeClr val="tx2"/>
              </a:solidFill>
            </a:endParaRPr>
          </a:p>
        </p:txBody>
      </p:sp>
      <p:grpSp>
        <p:nvGrpSpPr>
          <p:cNvPr id="15" name="Group 14" descr="Receive email from CfB Business with digital badge&#10;">
            <a:extLst>
              <a:ext uri="{FF2B5EF4-FFF2-40B4-BE49-F238E27FC236}">
                <a16:creationId xmlns:a16="http://schemas.microsoft.com/office/drawing/2014/main" id="{580F6EED-53BA-E8E5-CF6F-31B10E429216}"/>
              </a:ext>
            </a:extLst>
          </p:cNvPr>
          <p:cNvGrpSpPr/>
          <p:nvPr/>
        </p:nvGrpSpPr>
        <p:grpSpPr>
          <a:xfrm>
            <a:off x="10165887" y="3719748"/>
            <a:ext cx="3290993" cy="1517849"/>
            <a:chOff x="10165887" y="3719748"/>
            <a:chExt cx="3290993" cy="1517849"/>
          </a:xfrm>
        </p:grpSpPr>
        <p:sp>
          <p:nvSpPr>
            <p:cNvPr id="34" name="Freeform 3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0165887" y="3762611"/>
              <a:ext cx="3290993" cy="1474986"/>
            </a:xfrm>
            <a:custGeom>
              <a:avLst/>
              <a:gdLst/>
              <a:ahLst/>
              <a:cxnLst/>
              <a:rect l="l" t="t" r="r" b="b"/>
              <a:pathLst>
                <a:path w="4387990" h="1966648">
                  <a:moveTo>
                    <a:pt x="0" y="0"/>
                  </a:moveTo>
                  <a:lnTo>
                    <a:pt x="4387990" y="0"/>
                  </a:lnTo>
                  <a:lnTo>
                    <a:pt x="4387990" y="1966648"/>
                  </a:lnTo>
                  <a:lnTo>
                    <a:pt x="0" y="1966648"/>
                  </a:lnTo>
                  <a:close/>
                </a:path>
              </a:pathLst>
            </a:custGeom>
            <a:solidFill>
              <a:srgbClr val="DAE3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 descr="Receive email from &#10;CfB Business with digital badge&#10;"/>
            <p:cNvSpPr txBox="1"/>
            <p:nvPr/>
          </p:nvSpPr>
          <p:spPr>
            <a:xfrm>
              <a:off x="10165887" y="3719748"/>
              <a:ext cx="3290947" cy="1517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50" dirty="0">
                  <a:solidFill>
                    <a:srgbClr val="000000"/>
                  </a:solidFill>
                  <a:latin typeface="Poppins"/>
                </a:rPr>
                <a:t>Receive email from </a:t>
              </a:r>
              <a:endParaRPr lang="en-US" dirty="0"/>
            </a:p>
            <a:p>
              <a:pPr algn="ctr">
                <a:lnSpc>
                  <a:spcPts val="3079"/>
                </a:lnSpc>
              </a:pPr>
              <a:r>
                <a:rPr lang="en-US" sz="2150" dirty="0" err="1">
                  <a:solidFill>
                    <a:srgbClr val="000000"/>
                  </a:solidFill>
                  <a:latin typeface="Poppins"/>
                </a:rPr>
                <a:t>CfB</a:t>
              </a:r>
              <a:r>
                <a:rPr lang="en-US" sz="2150" dirty="0">
                  <a:solidFill>
                    <a:srgbClr val="000000"/>
                  </a:solidFill>
                  <a:latin typeface="Poppins"/>
                </a:rPr>
                <a:t> Business with digital badge</a:t>
              </a:r>
              <a:endParaRPr lang="en-US" dirty="0"/>
            </a:p>
          </p:txBody>
        </p:sp>
      </p:grpSp>
      <p:grpSp>
        <p:nvGrpSpPr>
          <p:cNvPr id="18" name="Group 17" descr="Receive email from ​co-curricular office">
            <a:extLst>
              <a:ext uri="{FF2B5EF4-FFF2-40B4-BE49-F238E27FC236}">
                <a16:creationId xmlns:a16="http://schemas.microsoft.com/office/drawing/2014/main" id="{4D009B03-A428-8402-7277-E1C5EEE8A6F0}"/>
              </a:ext>
            </a:extLst>
          </p:cNvPr>
          <p:cNvGrpSpPr/>
          <p:nvPr/>
        </p:nvGrpSpPr>
        <p:grpSpPr>
          <a:xfrm>
            <a:off x="14366783" y="3719748"/>
            <a:ext cx="3290993" cy="1517849"/>
            <a:chOff x="14366783" y="3719748"/>
            <a:chExt cx="3290993" cy="1517849"/>
          </a:xfrm>
        </p:grpSpPr>
        <p:sp>
          <p:nvSpPr>
            <p:cNvPr id="10" name="Freeform 10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4366783" y="3762611"/>
              <a:ext cx="3290993" cy="1474986"/>
            </a:xfrm>
            <a:custGeom>
              <a:avLst/>
              <a:gdLst/>
              <a:ahLst/>
              <a:cxnLst/>
              <a:rect l="l" t="t" r="r" b="b"/>
              <a:pathLst>
                <a:path w="4387990" h="1966648">
                  <a:moveTo>
                    <a:pt x="0" y="0"/>
                  </a:moveTo>
                  <a:lnTo>
                    <a:pt x="4387990" y="0"/>
                  </a:lnTo>
                  <a:lnTo>
                    <a:pt x="4387990" y="1966648"/>
                  </a:lnTo>
                  <a:lnTo>
                    <a:pt x="0" y="1966648"/>
                  </a:lnTo>
                  <a:close/>
                </a:path>
              </a:pathLst>
            </a:custGeom>
            <a:solidFill>
              <a:srgbClr val="DAE3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4366783" y="3719748"/>
              <a:ext cx="3290947" cy="151782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99">
                  <a:solidFill>
                    <a:srgbClr val="000000"/>
                  </a:solidFill>
                  <a:latin typeface="Poppins"/>
                </a:rPr>
                <a:t>Receive email from </a:t>
              </a:r>
            </a:p>
            <a:p>
              <a:pPr algn="ctr">
                <a:lnSpc>
                  <a:spcPts val="3079"/>
                </a:lnSpc>
              </a:pPr>
              <a:r>
                <a:rPr lang="en-US" sz="2199">
                  <a:solidFill>
                    <a:srgbClr val="000000"/>
                  </a:solidFill>
                  <a:latin typeface="Poppins"/>
                </a:rPr>
                <a:t>co-curricular office</a:t>
              </a:r>
            </a:p>
          </p:txBody>
        </p:sp>
      </p:grpSp>
      <p:grpSp>
        <p:nvGrpSpPr>
          <p:cNvPr id="20" name="Group 19" descr="Finish reflective questions">
            <a:extLst>
              <a:ext uri="{FF2B5EF4-FFF2-40B4-BE49-F238E27FC236}">
                <a16:creationId xmlns:a16="http://schemas.microsoft.com/office/drawing/2014/main" id="{4E2FE515-C791-ED19-8298-EA12C943D5B2}"/>
              </a:ext>
            </a:extLst>
          </p:cNvPr>
          <p:cNvGrpSpPr/>
          <p:nvPr/>
        </p:nvGrpSpPr>
        <p:grpSpPr>
          <a:xfrm>
            <a:off x="1476676" y="6320157"/>
            <a:ext cx="3290993" cy="1517849"/>
            <a:chOff x="1476676" y="6320157"/>
            <a:chExt cx="3290993" cy="1517849"/>
          </a:xfrm>
        </p:grpSpPr>
        <p:sp>
          <p:nvSpPr>
            <p:cNvPr id="13" name="Freeform 1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476676" y="6363020"/>
              <a:ext cx="3290993" cy="1474986"/>
            </a:xfrm>
            <a:custGeom>
              <a:avLst/>
              <a:gdLst/>
              <a:ahLst/>
              <a:cxnLst/>
              <a:rect l="l" t="t" r="r" b="b"/>
              <a:pathLst>
                <a:path w="4387990" h="1966648">
                  <a:moveTo>
                    <a:pt x="0" y="0"/>
                  </a:moveTo>
                  <a:lnTo>
                    <a:pt x="4387990" y="0"/>
                  </a:lnTo>
                  <a:lnTo>
                    <a:pt x="4387990" y="1966648"/>
                  </a:lnTo>
                  <a:lnTo>
                    <a:pt x="0" y="1966648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476676" y="6320157"/>
              <a:ext cx="3290947" cy="1517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50">
                  <a:solidFill>
                    <a:srgbClr val="000000"/>
                  </a:solidFill>
                  <a:latin typeface="Poppins"/>
                </a:rPr>
                <a:t>Finish reflective questions</a:t>
              </a:r>
            </a:p>
          </p:txBody>
        </p:sp>
      </p:grpSp>
      <p:grpSp>
        <p:nvGrpSpPr>
          <p:cNvPr id="21" name="Group 20" descr="Experiences updated in co-curricular record">
            <a:extLst>
              <a:ext uri="{FF2B5EF4-FFF2-40B4-BE49-F238E27FC236}">
                <a16:creationId xmlns:a16="http://schemas.microsoft.com/office/drawing/2014/main" id="{B970A316-3311-F636-564B-DEA818A322AC}"/>
              </a:ext>
            </a:extLst>
          </p:cNvPr>
          <p:cNvGrpSpPr/>
          <p:nvPr/>
        </p:nvGrpSpPr>
        <p:grpSpPr>
          <a:xfrm>
            <a:off x="5790761" y="6320157"/>
            <a:ext cx="3290993" cy="1517849"/>
            <a:chOff x="5790761" y="6320157"/>
            <a:chExt cx="3290993" cy="1517849"/>
          </a:xfrm>
        </p:grpSpPr>
        <p:sp>
          <p:nvSpPr>
            <p:cNvPr id="16" name="Freeform 1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5790761" y="6363020"/>
              <a:ext cx="3290993" cy="1474986"/>
            </a:xfrm>
            <a:custGeom>
              <a:avLst/>
              <a:gdLst/>
              <a:ahLst/>
              <a:cxnLst/>
              <a:rect l="l" t="t" r="r" b="b"/>
              <a:pathLst>
                <a:path w="4387990" h="1966648">
                  <a:moveTo>
                    <a:pt x="0" y="0"/>
                  </a:moveTo>
                  <a:lnTo>
                    <a:pt x="4387990" y="0"/>
                  </a:lnTo>
                  <a:lnTo>
                    <a:pt x="4387990" y="1966648"/>
                  </a:lnTo>
                  <a:lnTo>
                    <a:pt x="0" y="1966648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5790761" y="6320157"/>
              <a:ext cx="3290947" cy="1517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99">
                  <a:solidFill>
                    <a:srgbClr val="000000"/>
                  </a:solidFill>
                  <a:latin typeface="Poppins"/>
                </a:rPr>
                <a:t>Experiences updated in co-curricular record</a:t>
              </a:r>
            </a:p>
          </p:txBody>
        </p:sp>
      </p:grpSp>
      <p:grpSp>
        <p:nvGrpSpPr>
          <p:cNvPr id="23" name="Group 22" descr="Reference letter ​from the Dean">
            <a:extLst>
              <a:ext uri="{FF2B5EF4-FFF2-40B4-BE49-F238E27FC236}">
                <a16:creationId xmlns:a16="http://schemas.microsoft.com/office/drawing/2014/main" id="{C7793510-2E61-F64B-F07C-8C4E20758579}"/>
              </a:ext>
            </a:extLst>
          </p:cNvPr>
          <p:cNvGrpSpPr/>
          <p:nvPr/>
        </p:nvGrpSpPr>
        <p:grpSpPr>
          <a:xfrm>
            <a:off x="10165887" y="6287100"/>
            <a:ext cx="3857568" cy="1524752"/>
            <a:chOff x="10165887" y="6287100"/>
            <a:chExt cx="3857568" cy="1524752"/>
          </a:xfrm>
        </p:grpSpPr>
        <p:sp>
          <p:nvSpPr>
            <p:cNvPr id="31" name="Freeform 31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0165887" y="6301387"/>
              <a:ext cx="3857568" cy="1510465"/>
            </a:xfrm>
            <a:custGeom>
              <a:avLst/>
              <a:gdLst/>
              <a:ahLst/>
              <a:cxnLst/>
              <a:rect l="l" t="t" r="r" b="b"/>
              <a:pathLst>
                <a:path w="5143423" h="2013954">
                  <a:moveTo>
                    <a:pt x="0" y="0"/>
                  </a:moveTo>
                  <a:lnTo>
                    <a:pt x="5143423" y="0"/>
                  </a:lnTo>
                  <a:lnTo>
                    <a:pt x="5143423" y="2013954"/>
                  </a:lnTo>
                  <a:lnTo>
                    <a:pt x="0" y="2013954"/>
                  </a:lnTo>
                  <a:close/>
                </a:path>
              </a:pathLst>
            </a:custGeom>
            <a:solidFill>
              <a:srgbClr val="FFD20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10165887" y="6287100"/>
              <a:ext cx="3857522" cy="1524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r>
                <a:rPr lang="en-US" sz="2499">
                  <a:solidFill>
                    <a:srgbClr val="005293"/>
                  </a:solidFill>
                  <a:latin typeface="Poppins Bold"/>
                </a:rPr>
                <a:t>Reference letter </a:t>
              </a:r>
            </a:p>
            <a:p>
              <a:pPr algn="ctr">
                <a:lnSpc>
                  <a:spcPts val="2999"/>
                </a:lnSpc>
              </a:pPr>
              <a:r>
                <a:rPr lang="en-US" sz="2499">
                  <a:solidFill>
                    <a:srgbClr val="005293"/>
                  </a:solidFill>
                  <a:latin typeface="Poppins Bold"/>
                </a:rPr>
                <a:t>from the Dean</a:t>
              </a:r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10165887" y="7970000"/>
            <a:ext cx="3857522" cy="819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9"/>
              </a:lnSpc>
            </a:pPr>
            <a:r>
              <a:rPr lang="en-US" sz="2199" dirty="0">
                <a:solidFill>
                  <a:srgbClr val="FF3131"/>
                </a:solidFill>
                <a:latin typeface="Poppins"/>
              </a:rPr>
              <a:t>ONLY for the </a:t>
            </a:r>
            <a:r>
              <a:rPr lang="en-US" sz="2199" dirty="0">
                <a:solidFill>
                  <a:srgbClr val="FF3131"/>
                </a:solidFill>
                <a:latin typeface="Poppins Bold"/>
              </a:rPr>
              <a:t>Top 10</a:t>
            </a:r>
            <a:r>
              <a:rPr lang="en-US" sz="2199" dirty="0">
                <a:solidFill>
                  <a:srgbClr val="FF3131"/>
                </a:solidFill>
                <a:latin typeface="Poppins"/>
              </a:rPr>
              <a:t> students of the semester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-5400000">
            <a:off x="-1883252" y="7693830"/>
            <a:ext cx="4305621" cy="288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9"/>
              </a:lnSpc>
            </a:pPr>
            <a:r>
              <a:rPr lang="en-US" sz="1200">
                <a:solidFill>
                  <a:srgbClr val="898989"/>
                </a:solidFill>
                <a:latin typeface="Poppins Light"/>
              </a:rPr>
              <a:t>GEORGE BROWN COLLEGE</a:t>
            </a:r>
          </a:p>
        </p:txBody>
      </p:sp>
      <p:sp>
        <p:nvSpPr>
          <p:cNvPr id="3" name="TextBox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1440" y="4886802"/>
            <a:ext cx="365760" cy="484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000000"/>
                </a:solidFill>
                <a:latin typeface="Poppins Light"/>
              </a:rPr>
              <a:t>‹#›</a:t>
            </a:r>
          </a:p>
        </p:txBody>
      </p:sp>
      <p:sp>
        <p:nvSpPr>
          <p:cNvPr id="4" name="TextBox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-5400000">
            <a:off x="-1883252" y="2304876"/>
            <a:ext cx="4305621" cy="288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39"/>
              </a:lnSpc>
            </a:pPr>
            <a:r>
              <a:rPr lang="en-US" sz="1200">
                <a:solidFill>
                  <a:srgbClr val="898989"/>
                </a:solidFill>
                <a:latin typeface="Poppins Light"/>
              </a:rPr>
              <a:t>EDIT PRESENTATION TITLE ON MASTER SLIDE</a:t>
            </a:r>
          </a:p>
        </p:txBody>
      </p:sp>
      <p:sp>
        <p:nvSpPr>
          <p:cNvPr id="5" name="AutoShap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396819">
            <a:off x="-4600577" y="5143500"/>
            <a:ext cx="10296529" cy="0"/>
          </a:xfrm>
          <a:prstGeom prst="line">
            <a:avLst/>
          </a:prstGeom>
          <a:ln w="9525" cap="rnd">
            <a:solidFill>
              <a:srgbClr val="E7E6E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9050" y="0"/>
            <a:ext cx="746566" cy="10287000"/>
            <a:chOff x="0" y="0"/>
            <a:chExt cx="995422" cy="13716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95426" cy="13716000"/>
            </a:xfrm>
            <a:custGeom>
              <a:avLst/>
              <a:gdLst/>
              <a:ahLst/>
              <a:cxnLst/>
              <a:rect l="l" t="t" r="r" b="b"/>
              <a:pathLst>
                <a:path w="995426" h="13716000">
                  <a:moveTo>
                    <a:pt x="0" y="0"/>
                  </a:moveTo>
                  <a:lnTo>
                    <a:pt x="995426" y="0"/>
                  </a:lnTo>
                  <a:lnTo>
                    <a:pt x="995426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 descr="DPDP Portal Navigation"/>
          <p:cNvSpPr txBox="1">
            <a:spLocks noGrp="1"/>
          </p:cNvSpPr>
          <p:nvPr>
            <p:ph type="title" idx="4294967295"/>
          </p:nvPr>
        </p:nvSpPr>
        <p:spPr>
          <a:xfrm>
            <a:off x="710926" y="8832237"/>
            <a:ext cx="8669443" cy="81572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8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5AA5"/>
                </a:solidFill>
                <a:effectLst/>
                <a:uLnTx/>
                <a:uFillTx/>
                <a:latin typeface="Poppins Bold"/>
                <a:ea typeface="+mn-ea"/>
                <a:cs typeface="+mn-cs"/>
              </a:rPr>
              <a:t>DPDP Portal Navigation</a:t>
            </a:r>
          </a:p>
        </p:txBody>
      </p: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8241507"/>
          </a:xfrm>
          <a:custGeom>
            <a:avLst/>
            <a:gdLst/>
            <a:ahLst/>
            <a:cxnLst/>
            <a:rect l="l" t="t" r="r" b="b"/>
            <a:pathLst>
              <a:path w="18288000" h="8241507">
                <a:moveTo>
                  <a:pt x="0" y="0"/>
                </a:moveTo>
                <a:lnTo>
                  <a:pt x="18288000" y="0"/>
                </a:lnTo>
                <a:lnTo>
                  <a:pt x="18288000" y="8241507"/>
                </a:lnTo>
                <a:lnTo>
                  <a:pt x="0" y="82415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3738" b="-14197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-5400000">
            <a:off x="-1883252" y="7693830"/>
            <a:ext cx="4305621" cy="288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9"/>
              </a:lnSpc>
            </a:pPr>
            <a:r>
              <a:rPr lang="en-US" sz="1200">
                <a:solidFill>
                  <a:srgbClr val="898989"/>
                </a:solidFill>
                <a:latin typeface="Poppins Light"/>
              </a:rPr>
              <a:t>GEORGE BROWN COLLEGE</a:t>
            </a:r>
          </a:p>
        </p:txBody>
      </p:sp>
      <p:sp>
        <p:nvSpPr>
          <p:cNvPr id="3" name="Auto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396819">
            <a:off x="-4600577" y="5143500"/>
            <a:ext cx="10296529" cy="0"/>
          </a:xfrm>
          <a:prstGeom prst="line">
            <a:avLst/>
          </a:prstGeom>
          <a:ln w="9525" cap="rnd">
            <a:solidFill>
              <a:srgbClr val="E7E6E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-5400000">
            <a:off x="-1932148" y="2353774"/>
            <a:ext cx="4305621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39"/>
              </a:lnSpc>
            </a:pPr>
            <a:r>
              <a:rPr lang="en-US" sz="1200">
                <a:solidFill>
                  <a:srgbClr val="898989"/>
                </a:solidFill>
                <a:latin typeface="Poppins Light"/>
              </a:rPr>
              <a:t>CfB DEAN’S PROFESSIONAL DEVELOPMENT PROGRAM</a:t>
            </a:r>
          </a:p>
        </p:txBody>
      </p:sp>
      <p:sp>
        <p:nvSpPr>
          <p:cNvPr id="5" name="TextBox 5"/>
          <p:cNvSpPr txBox="1">
            <a:spLocks noGrp="1"/>
          </p:cNvSpPr>
          <p:nvPr>
            <p:ph type="title" idx="4294967295"/>
          </p:nvPr>
        </p:nvSpPr>
        <p:spPr>
          <a:xfrm>
            <a:off x="1051057" y="548163"/>
            <a:ext cx="16639368" cy="81572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8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Bold"/>
                <a:ea typeface="+mn-ea"/>
                <a:cs typeface="+mn-cs"/>
              </a:rPr>
              <a:t>Web page - Get Connected</a:t>
            </a:r>
          </a:p>
        </p:txBody>
      </p:sp>
      <p:sp>
        <p:nvSpPr>
          <p:cNvPr id="6" name="Freeform 6" descr="Login page of DPDP portal"/>
          <p:cNvSpPr/>
          <p:nvPr/>
        </p:nvSpPr>
        <p:spPr>
          <a:xfrm>
            <a:off x="973213" y="1939240"/>
            <a:ext cx="13872102" cy="6907151"/>
          </a:xfrm>
          <a:custGeom>
            <a:avLst/>
            <a:gdLst/>
            <a:ahLst/>
            <a:cxnLst/>
            <a:rect l="l" t="t" r="r" b="b"/>
            <a:pathLst>
              <a:path w="13872102" h="6907151">
                <a:moveTo>
                  <a:pt x="0" y="0"/>
                </a:moveTo>
                <a:lnTo>
                  <a:pt x="13872103" y="0"/>
                </a:lnTo>
                <a:lnTo>
                  <a:pt x="13872103" y="6907151"/>
                </a:lnTo>
                <a:lnTo>
                  <a:pt x="0" y="69071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973213" y="9351216"/>
            <a:ext cx="8833879" cy="44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005293"/>
                </a:solidFill>
                <a:latin typeface="Poppins Bold"/>
              </a:rPr>
              <a:t>Go to </a:t>
            </a:r>
            <a:r>
              <a:rPr lang="en-US" sz="2499">
                <a:solidFill>
                  <a:srgbClr val="005293"/>
                </a:solidFill>
                <a:latin typeface="Poppins"/>
              </a:rPr>
              <a:t>https://centreforbusiness.galaxydigital.com/</a:t>
            </a:r>
          </a:p>
        </p:txBody>
      </p:sp>
      <p:grpSp>
        <p:nvGrpSpPr>
          <p:cNvPr id="7" name="Group 7" descr="QR code to DPDP portal website"/>
          <p:cNvGrpSpPr/>
          <p:nvPr/>
        </p:nvGrpSpPr>
        <p:grpSpPr>
          <a:xfrm>
            <a:off x="13575625" y="2986994"/>
            <a:ext cx="4114800" cy="4114800"/>
            <a:chOff x="0" y="0"/>
            <a:chExt cx="5486400" cy="5486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880827" y="7187519"/>
            <a:ext cx="3504396" cy="668153"/>
          </a:xfrm>
          <a:custGeom>
            <a:avLst/>
            <a:gdLst/>
            <a:ahLst/>
            <a:cxnLst/>
            <a:rect l="l" t="t" r="r" b="b"/>
            <a:pathLst>
              <a:path w="3504396" h="668153">
                <a:moveTo>
                  <a:pt x="0" y="0"/>
                </a:moveTo>
                <a:lnTo>
                  <a:pt x="3504397" y="0"/>
                </a:lnTo>
                <a:lnTo>
                  <a:pt x="3504397" y="668153"/>
                </a:lnTo>
                <a:lnTo>
                  <a:pt x="0" y="6681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-5400000">
            <a:off x="-1883252" y="7693830"/>
            <a:ext cx="4305621" cy="288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9"/>
              </a:lnSpc>
            </a:pPr>
            <a:r>
              <a:rPr lang="en-US" sz="1200">
                <a:solidFill>
                  <a:srgbClr val="898989"/>
                </a:solidFill>
                <a:latin typeface="Poppins Light"/>
              </a:rPr>
              <a:t>GEORGE BROWN COLLEGE</a:t>
            </a:r>
          </a:p>
        </p:txBody>
      </p:sp>
      <p:sp>
        <p:nvSpPr>
          <p:cNvPr id="3" name="Auto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396819">
            <a:off x="-4600577" y="5143500"/>
            <a:ext cx="10296529" cy="0"/>
          </a:xfrm>
          <a:prstGeom prst="line">
            <a:avLst/>
          </a:prstGeom>
          <a:ln w="9525" cap="rnd">
            <a:solidFill>
              <a:srgbClr val="E7E6E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-5400000">
            <a:off x="-1932148" y="2353774"/>
            <a:ext cx="4305621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39"/>
              </a:lnSpc>
            </a:pPr>
            <a:r>
              <a:rPr lang="en-US" sz="1200">
                <a:solidFill>
                  <a:srgbClr val="898989"/>
                </a:solidFill>
                <a:latin typeface="Poppins Light"/>
              </a:rPr>
              <a:t>CfB DEAN’S PROFESSIONAL DEVELOPMENT PROGRAM</a:t>
            </a:r>
          </a:p>
        </p:txBody>
      </p:sp>
      <p:sp>
        <p:nvSpPr>
          <p:cNvPr id="5" name="TextBox 5"/>
          <p:cNvSpPr txBox="1">
            <a:spLocks noGrp="1"/>
          </p:cNvSpPr>
          <p:nvPr>
            <p:ph type="title" idx="4294967295"/>
          </p:nvPr>
        </p:nvSpPr>
        <p:spPr>
          <a:xfrm>
            <a:off x="2857343" y="548163"/>
            <a:ext cx="11987973" cy="81572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8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Bold"/>
                <a:ea typeface="+mn-ea"/>
                <a:cs typeface="+mn-cs"/>
              </a:rPr>
              <a:t>App - Causer - Get Connected</a:t>
            </a:r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6859366E-267B-C445-65B5-899FB2359243}"/>
              </a:ext>
            </a:extLst>
          </p:cNvPr>
          <p:cNvSpPr txBox="1"/>
          <p:nvPr/>
        </p:nvSpPr>
        <p:spPr>
          <a:xfrm>
            <a:off x="2530697" y="1504695"/>
            <a:ext cx="12289835" cy="4455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 spc="24" dirty="0">
                <a:solidFill>
                  <a:srgbClr val="005293"/>
                </a:solidFill>
                <a:latin typeface="Poppins"/>
              </a:rPr>
              <a:t>Register your acc on webpage before logging in to the app</a:t>
            </a:r>
          </a:p>
        </p:txBody>
      </p:sp>
      <p:sp>
        <p:nvSpPr>
          <p:cNvPr id="18" name="Freeform 18" descr="Screenshot of &quot;Login page&quot; in App &quot;Causer&quot;"/>
          <p:cNvSpPr/>
          <p:nvPr/>
        </p:nvSpPr>
        <p:spPr>
          <a:xfrm>
            <a:off x="2530697" y="2675294"/>
            <a:ext cx="3681610" cy="6669382"/>
          </a:xfrm>
          <a:custGeom>
            <a:avLst/>
            <a:gdLst/>
            <a:ahLst/>
            <a:cxnLst/>
            <a:rect l="l" t="t" r="r" b="b"/>
            <a:pathLst>
              <a:path w="3681610" h="6669382">
                <a:moveTo>
                  <a:pt x="0" y="0"/>
                </a:moveTo>
                <a:lnTo>
                  <a:pt x="3681610" y="0"/>
                </a:lnTo>
                <a:lnTo>
                  <a:pt x="3681610" y="6669381"/>
                </a:lnTo>
                <a:lnTo>
                  <a:pt x="0" y="66693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785" b="-9785"/>
            </a:stretch>
          </a:blipFill>
          <a:ln w="19050" cap="sq">
            <a:solidFill>
              <a:srgbClr val="005293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 descr="Screenshot of &quot;Search&quot; in App &quot;Causer&quot;"/>
          <p:cNvSpPr/>
          <p:nvPr/>
        </p:nvSpPr>
        <p:spPr>
          <a:xfrm>
            <a:off x="6747422" y="2675294"/>
            <a:ext cx="3925739" cy="6669382"/>
          </a:xfrm>
          <a:custGeom>
            <a:avLst/>
            <a:gdLst/>
            <a:ahLst/>
            <a:cxnLst/>
            <a:rect l="l" t="t" r="r" b="b"/>
            <a:pathLst>
              <a:path w="3925739" h="6669382">
                <a:moveTo>
                  <a:pt x="0" y="0"/>
                </a:moveTo>
                <a:lnTo>
                  <a:pt x="3925739" y="0"/>
                </a:lnTo>
                <a:lnTo>
                  <a:pt x="3925739" y="6669381"/>
                </a:lnTo>
                <a:lnTo>
                  <a:pt x="0" y="66693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238" b="-21260"/>
            </a:stretch>
          </a:blipFill>
          <a:ln w="19050" cap="sq">
            <a:solidFill>
              <a:srgbClr val="005293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0" name="Group 10" descr="QR code to App Store for downloading the App &quot;Causer&quot;"/>
          <p:cNvGrpSpPr/>
          <p:nvPr/>
        </p:nvGrpSpPr>
        <p:grpSpPr>
          <a:xfrm>
            <a:off x="11550986" y="3825427"/>
            <a:ext cx="2445216" cy="2445216"/>
            <a:chOff x="0" y="0"/>
            <a:chExt cx="3260288" cy="326028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60288" cy="3260288"/>
            </a:xfrm>
            <a:custGeom>
              <a:avLst/>
              <a:gdLst/>
              <a:ahLst/>
              <a:cxnLst/>
              <a:rect l="l" t="t" r="r" b="b"/>
              <a:pathLst>
                <a:path w="3260288" h="3260288">
                  <a:moveTo>
                    <a:pt x="0" y="0"/>
                  </a:moveTo>
                  <a:lnTo>
                    <a:pt x="3260288" y="0"/>
                  </a:lnTo>
                  <a:lnTo>
                    <a:pt x="3260288" y="3260288"/>
                  </a:lnTo>
                  <a:lnTo>
                    <a:pt x="0" y="32602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 descr="QR code to Google Play Store for downloading the App &quot;Causer&quot;"/>
          <p:cNvGrpSpPr/>
          <p:nvPr/>
        </p:nvGrpSpPr>
        <p:grpSpPr>
          <a:xfrm>
            <a:off x="14820532" y="7143496"/>
            <a:ext cx="2445216" cy="2445216"/>
            <a:chOff x="0" y="0"/>
            <a:chExt cx="3260288" cy="326028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60288" cy="3260288"/>
            </a:xfrm>
            <a:custGeom>
              <a:avLst/>
              <a:gdLst/>
              <a:ahLst/>
              <a:cxnLst/>
              <a:rect l="l" t="t" r="r" b="b"/>
              <a:pathLst>
                <a:path w="3260288" h="3260288">
                  <a:moveTo>
                    <a:pt x="0" y="0"/>
                  </a:moveTo>
                  <a:lnTo>
                    <a:pt x="3260288" y="0"/>
                  </a:lnTo>
                  <a:lnTo>
                    <a:pt x="3260288" y="3260288"/>
                  </a:lnTo>
                  <a:lnTo>
                    <a:pt x="0" y="32602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595622" y="6429558"/>
            <a:ext cx="2670126" cy="713937"/>
          </a:xfrm>
          <a:custGeom>
            <a:avLst/>
            <a:gdLst/>
            <a:ahLst/>
            <a:cxnLst/>
            <a:rect l="l" t="t" r="r" b="b"/>
            <a:pathLst>
              <a:path w="2670126" h="713937">
                <a:moveTo>
                  <a:pt x="0" y="0"/>
                </a:moveTo>
                <a:lnTo>
                  <a:pt x="2670126" y="0"/>
                </a:lnTo>
                <a:lnTo>
                  <a:pt x="2670126" y="713938"/>
                </a:lnTo>
                <a:lnTo>
                  <a:pt x="0" y="7139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104256" y="2341602"/>
            <a:ext cx="3113767" cy="1717437"/>
          </a:xfrm>
          <a:custGeom>
            <a:avLst/>
            <a:gdLst/>
            <a:ahLst/>
            <a:cxnLst/>
            <a:rect l="l" t="t" r="r" b="b"/>
            <a:pathLst>
              <a:path w="3113767" h="1717437">
                <a:moveTo>
                  <a:pt x="0" y="0"/>
                </a:moveTo>
                <a:lnTo>
                  <a:pt x="3113766" y="0"/>
                </a:lnTo>
                <a:lnTo>
                  <a:pt x="3113766" y="1717437"/>
                </a:lnTo>
                <a:lnTo>
                  <a:pt x="0" y="171743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51057" y="548163"/>
            <a:ext cx="1072860" cy="1072860"/>
          </a:xfrm>
          <a:custGeom>
            <a:avLst/>
            <a:gdLst/>
            <a:ahLst/>
            <a:cxnLst/>
            <a:rect l="l" t="t" r="r" b="b"/>
            <a:pathLst>
              <a:path w="1072860" h="1072860">
                <a:moveTo>
                  <a:pt x="0" y="0"/>
                </a:moveTo>
                <a:lnTo>
                  <a:pt x="1072861" y="0"/>
                </a:lnTo>
                <a:lnTo>
                  <a:pt x="1072861" y="1072860"/>
                </a:lnTo>
                <a:lnTo>
                  <a:pt x="0" y="10728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-5400000">
            <a:off x="-1883252" y="7693830"/>
            <a:ext cx="4305621" cy="288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9"/>
              </a:lnSpc>
            </a:pPr>
            <a:r>
              <a:rPr lang="en-US" sz="1200">
                <a:solidFill>
                  <a:srgbClr val="898989"/>
                </a:solidFill>
                <a:latin typeface="Poppins Light"/>
              </a:rPr>
              <a:t>GEORGE BROWN COLLEGE</a:t>
            </a:r>
          </a:p>
        </p:txBody>
      </p:sp>
      <p:sp>
        <p:nvSpPr>
          <p:cNvPr id="3" name="Auto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396819">
            <a:off x="-4600577" y="5143500"/>
            <a:ext cx="10296529" cy="0"/>
          </a:xfrm>
          <a:prstGeom prst="line">
            <a:avLst/>
          </a:prstGeom>
          <a:ln w="9525" cap="rnd">
            <a:solidFill>
              <a:srgbClr val="E7E6E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-5400000">
            <a:off x="-1932148" y="2353774"/>
            <a:ext cx="4305621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39"/>
              </a:lnSpc>
            </a:pPr>
            <a:r>
              <a:rPr lang="en-US" sz="1200">
                <a:solidFill>
                  <a:srgbClr val="898989"/>
                </a:solidFill>
                <a:latin typeface="Poppins Light"/>
              </a:rPr>
              <a:t>CfB DEAN’S PROFESSIONAL DEVELOPMENT PROGRAM</a:t>
            </a:r>
          </a:p>
        </p:txBody>
      </p:sp>
      <p:sp>
        <p:nvSpPr>
          <p:cNvPr id="5" name="TextBox 5"/>
          <p:cNvSpPr txBox="1">
            <a:spLocks noGrp="1"/>
          </p:cNvSpPr>
          <p:nvPr>
            <p:ph type="title" idx="4294967295"/>
          </p:nvPr>
        </p:nvSpPr>
        <p:spPr>
          <a:xfrm>
            <a:off x="1051057" y="548163"/>
            <a:ext cx="16639368" cy="81572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8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Bold"/>
                <a:ea typeface="+mn-ea"/>
                <a:cs typeface="+mn-cs"/>
              </a:rPr>
              <a:t>Sign Up - Open Account </a:t>
            </a:r>
          </a:p>
        </p:txBody>
      </p:sp>
      <p:sp>
        <p:nvSpPr>
          <p:cNvPr id="6" name="Freeform 6" descr="Screenshot of the home page in DPDP portal page"/>
          <p:cNvSpPr/>
          <p:nvPr/>
        </p:nvSpPr>
        <p:spPr>
          <a:xfrm>
            <a:off x="1028700" y="1953525"/>
            <a:ext cx="9419800" cy="7091167"/>
          </a:xfrm>
          <a:custGeom>
            <a:avLst/>
            <a:gdLst/>
            <a:ahLst/>
            <a:cxnLst/>
            <a:rect l="l" t="t" r="r" b="b"/>
            <a:pathLst>
              <a:path w="9419800" h="7091167">
                <a:moveTo>
                  <a:pt x="0" y="0"/>
                </a:moveTo>
                <a:lnTo>
                  <a:pt x="9419800" y="0"/>
                </a:lnTo>
                <a:lnTo>
                  <a:pt x="9419800" y="7091167"/>
                </a:lnTo>
                <a:lnTo>
                  <a:pt x="0" y="70911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4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67625" y="8776450"/>
            <a:ext cx="2667681" cy="963700"/>
          </a:xfrm>
          <a:custGeom>
            <a:avLst/>
            <a:gdLst/>
            <a:ahLst/>
            <a:cxnLst/>
            <a:rect l="l" t="t" r="r" b="b"/>
            <a:pathLst>
              <a:path w="2667681" h="963700">
                <a:moveTo>
                  <a:pt x="0" y="0"/>
                </a:moveTo>
                <a:lnTo>
                  <a:pt x="2667681" y="0"/>
                </a:lnTo>
                <a:lnTo>
                  <a:pt x="2667681" y="963700"/>
                </a:lnTo>
                <a:lnTo>
                  <a:pt x="0" y="963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791866" y="1843792"/>
            <a:ext cx="1106203" cy="659609"/>
            <a:chOff x="0" y="0"/>
            <a:chExt cx="291346" cy="17372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91346" cy="173724"/>
            </a:xfrm>
            <a:custGeom>
              <a:avLst/>
              <a:gdLst/>
              <a:ahLst/>
              <a:cxnLst/>
              <a:rect l="l" t="t" r="r" b="b"/>
              <a:pathLst>
                <a:path w="291346" h="173724">
                  <a:moveTo>
                    <a:pt x="69986" y="0"/>
                  </a:moveTo>
                  <a:lnTo>
                    <a:pt x="221359" y="0"/>
                  </a:lnTo>
                  <a:cubicBezTo>
                    <a:pt x="239921" y="0"/>
                    <a:pt x="257722" y="7374"/>
                    <a:pt x="270847" y="20499"/>
                  </a:cubicBezTo>
                  <a:cubicBezTo>
                    <a:pt x="283972" y="33624"/>
                    <a:pt x="291346" y="51425"/>
                    <a:pt x="291346" y="69986"/>
                  </a:cubicBezTo>
                  <a:lnTo>
                    <a:pt x="291346" y="103738"/>
                  </a:lnTo>
                  <a:cubicBezTo>
                    <a:pt x="291346" y="122299"/>
                    <a:pt x="283972" y="140101"/>
                    <a:pt x="270847" y="153226"/>
                  </a:cubicBezTo>
                  <a:cubicBezTo>
                    <a:pt x="257722" y="166351"/>
                    <a:pt x="239921" y="173724"/>
                    <a:pt x="221359" y="173724"/>
                  </a:cubicBezTo>
                  <a:lnTo>
                    <a:pt x="69986" y="173724"/>
                  </a:lnTo>
                  <a:cubicBezTo>
                    <a:pt x="51425" y="173724"/>
                    <a:pt x="33624" y="166351"/>
                    <a:pt x="20499" y="153226"/>
                  </a:cubicBezTo>
                  <a:cubicBezTo>
                    <a:pt x="7374" y="140101"/>
                    <a:pt x="0" y="122299"/>
                    <a:pt x="0" y="103738"/>
                  </a:cubicBezTo>
                  <a:lnTo>
                    <a:pt x="0" y="69986"/>
                  </a:lnTo>
                  <a:cubicBezTo>
                    <a:pt x="0" y="51425"/>
                    <a:pt x="7374" y="33624"/>
                    <a:pt x="20499" y="20499"/>
                  </a:cubicBezTo>
                  <a:cubicBezTo>
                    <a:pt x="33624" y="7374"/>
                    <a:pt x="51425" y="0"/>
                    <a:pt x="6998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F6D2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91346" cy="211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85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874877" y="1858275"/>
            <a:ext cx="6627467" cy="6534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 spc="24" dirty="0">
                <a:solidFill>
                  <a:srgbClr val="005293"/>
                </a:solidFill>
                <a:latin typeface="Poppins"/>
              </a:rPr>
              <a:t>First name</a:t>
            </a:r>
          </a:p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 spc="24" dirty="0">
                <a:solidFill>
                  <a:srgbClr val="005293"/>
                </a:solidFill>
                <a:latin typeface="Poppins"/>
              </a:rPr>
              <a:t>Last name</a:t>
            </a:r>
          </a:p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 spc="24" dirty="0">
                <a:solidFill>
                  <a:srgbClr val="005293"/>
                </a:solidFill>
                <a:latin typeface="Poppins"/>
              </a:rPr>
              <a:t>GBC email</a:t>
            </a:r>
          </a:p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 spc="24" dirty="0">
                <a:solidFill>
                  <a:srgbClr val="005293"/>
                </a:solidFill>
                <a:latin typeface="Poppins"/>
              </a:rPr>
              <a:t>Phone number</a:t>
            </a:r>
          </a:p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 spc="24" dirty="0">
                <a:solidFill>
                  <a:srgbClr val="005293"/>
                </a:solidFill>
                <a:latin typeface="Poppins"/>
              </a:rPr>
              <a:t>Expected Graduation Semester</a:t>
            </a:r>
          </a:p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 spc="24" dirty="0">
                <a:solidFill>
                  <a:srgbClr val="005293"/>
                </a:solidFill>
                <a:latin typeface="Poppins"/>
              </a:rPr>
              <a:t>Password</a:t>
            </a:r>
          </a:p>
          <a:p>
            <a:pPr algn="l">
              <a:lnSpc>
                <a:spcPts val="3749"/>
              </a:lnSpc>
            </a:pPr>
            <a:endParaRPr lang="en-US" sz="2499" spc="24" dirty="0">
              <a:solidFill>
                <a:srgbClr val="005293"/>
              </a:solidFill>
              <a:latin typeface="Poppins"/>
            </a:endParaRPr>
          </a:p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 spc="24" dirty="0">
                <a:solidFill>
                  <a:srgbClr val="005293"/>
                </a:solidFill>
                <a:latin typeface="Poppins"/>
              </a:rPr>
              <a:t>Program code and name</a:t>
            </a:r>
          </a:p>
          <a:p>
            <a:pPr algn="l">
              <a:lnSpc>
                <a:spcPts val="3749"/>
              </a:lnSpc>
            </a:pPr>
            <a:endParaRPr lang="en-US" sz="2499" spc="24" dirty="0">
              <a:solidFill>
                <a:srgbClr val="005293"/>
              </a:solidFill>
              <a:latin typeface="Poppins"/>
            </a:endParaRPr>
          </a:p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 spc="24" dirty="0">
                <a:solidFill>
                  <a:srgbClr val="005293"/>
                </a:solidFill>
                <a:latin typeface="Poppins"/>
              </a:rPr>
              <a:t>Select Interests</a:t>
            </a:r>
          </a:p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 spc="24" dirty="0">
                <a:solidFill>
                  <a:srgbClr val="005293"/>
                </a:solidFill>
                <a:latin typeface="Poppins"/>
              </a:rPr>
              <a:t>Select Causes</a:t>
            </a:r>
          </a:p>
          <a:p>
            <a:pPr algn="l">
              <a:lnSpc>
                <a:spcPts val="3749"/>
              </a:lnSpc>
            </a:pPr>
            <a:endParaRPr lang="en-US" sz="2499" spc="24" dirty="0">
              <a:solidFill>
                <a:srgbClr val="005293"/>
              </a:solidFill>
              <a:latin typeface="Poppins"/>
            </a:endParaRPr>
          </a:p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 spc="24" dirty="0">
                <a:solidFill>
                  <a:srgbClr val="005293"/>
                </a:solidFill>
                <a:latin typeface="Poppins"/>
              </a:rPr>
              <a:t>Become a fan of ‘Centre for Business’</a:t>
            </a:r>
          </a:p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 spc="24" dirty="0">
                <a:solidFill>
                  <a:srgbClr val="005293"/>
                </a:solidFill>
                <a:latin typeface="Poppins"/>
              </a:rPr>
              <a:t>Email confirmation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-5400000">
            <a:off x="-1883252" y="7693830"/>
            <a:ext cx="4305621" cy="288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9"/>
              </a:lnSpc>
            </a:pPr>
            <a:r>
              <a:rPr lang="en-US" sz="1200">
                <a:solidFill>
                  <a:srgbClr val="898989"/>
                </a:solidFill>
                <a:latin typeface="Poppins Light"/>
              </a:rPr>
              <a:t>GEORGE BROWN COLLEGE</a:t>
            </a:r>
          </a:p>
        </p:txBody>
      </p:sp>
      <p:sp>
        <p:nvSpPr>
          <p:cNvPr id="3" name="Auto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396819">
            <a:off x="-4600577" y="5143500"/>
            <a:ext cx="10296529" cy="0"/>
          </a:xfrm>
          <a:prstGeom prst="line">
            <a:avLst/>
          </a:prstGeom>
          <a:ln w="9525" cap="rnd">
            <a:solidFill>
              <a:srgbClr val="E7E6E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-5400000">
            <a:off x="-1932148" y="2353774"/>
            <a:ext cx="4305621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39"/>
              </a:lnSpc>
            </a:pPr>
            <a:r>
              <a:rPr lang="en-US" sz="1200">
                <a:solidFill>
                  <a:srgbClr val="898989"/>
                </a:solidFill>
                <a:latin typeface="Poppins Light"/>
              </a:rPr>
              <a:t>CfB DEAN’S PROFESSIONAL DEVELOPMENT PROGRAM</a:t>
            </a:r>
          </a:p>
        </p:txBody>
      </p:sp>
      <p:sp>
        <p:nvSpPr>
          <p:cNvPr id="5" name="TextBox 5"/>
          <p:cNvSpPr txBox="1">
            <a:spLocks noGrp="1"/>
          </p:cNvSpPr>
          <p:nvPr>
            <p:ph type="title" idx="4294967295"/>
          </p:nvPr>
        </p:nvSpPr>
        <p:spPr>
          <a:xfrm>
            <a:off x="1051057" y="548163"/>
            <a:ext cx="16639368" cy="75174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8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Bold"/>
                <a:ea typeface="+mn-ea"/>
                <a:cs typeface="+mn-cs"/>
              </a:rPr>
              <a:t>Sign Up - Open Account - Mobile </a:t>
            </a:r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67625" y="8776450"/>
            <a:ext cx="2667681" cy="963700"/>
          </a:xfrm>
          <a:custGeom>
            <a:avLst/>
            <a:gdLst/>
            <a:ahLst/>
            <a:cxnLst/>
            <a:rect l="l" t="t" r="r" b="b"/>
            <a:pathLst>
              <a:path w="2667681" h="963700">
                <a:moveTo>
                  <a:pt x="0" y="0"/>
                </a:moveTo>
                <a:lnTo>
                  <a:pt x="2667681" y="0"/>
                </a:lnTo>
                <a:lnTo>
                  <a:pt x="2667681" y="963700"/>
                </a:lnTo>
                <a:lnTo>
                  <a:pt x="0" y="963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 descr="mobile screenshot of DPDP webpage">
            <a:extLst>
              <a:ext uri="{FF2B5EF4-FFF2-40B4-BE49-F238E27FC236}">
                <a16:creationId xmlns:a16="http://schemas.microsoft.com/office/drawing/2014/main" id="{D9F3A45D-1018-F270-0140-B3DBF4FFE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057" y="1843792"/>
            <a:ext cx="4471949" cy="7504924"/>
          </a:xfrm>
          <a:prstGeom prst="rect">
            <a:avLst/>
          </a:prstGeom>
        </p:spPr>
      </p:pic>
      <p:pic>
        <p:nvPicPr>
          <p:cNvPr id="13" name="Picture 12" descr="mobile screenshot of DPDP webpage">
            <a:extLst>
              <a:ext uri="{FF2B5EF4-FFF2-40B4-BE49-F238E27FC236}">
                <a16:creationId xmlns:a16="http://schemas.microsoft.com/office/drawing/2014/main" id="{8599F630-ABD3-2C59-57B5-33F151CCAA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0532" y="1843792"/>
            <a:ext cx="4512582" cy="7504924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0874877" y="1858275"/>
            <a:ext cx="6627467" cy="6534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 spc="24" dirty="0">
                <a:solidFill>
                  <a:srgbClr val="005293"/>
                </a:solidFill>
                <a:latin typeface="Poppins"/>
              </a:rPr>
              <a:t>First name</a:t>
            </a:r>
          </a:p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 spc="24" dirty="0">
                <a:solidFill>
                  <a:srgbClr val="005293"/>
                </a:solidFill>
                <a:latin typeface="Poppins"/>
              </a:rPr>
              <a:t>Last name</a:t>
            </a:r>
          </a:p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 spc="24" dirty="0">
                <a:solidFill>
                  <a:srgbClr val="005293"/>
                </a:solidFill>
                <a:latin typeface="Poppins"/>
              </a:rPr>
              <a:t>GBC email</a:t>
            </a:r>
          </a:p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 spc="24" dirty="0">
                <a:solidFill>
                  <a:srgbClr val="005293"/>
                </a:solidFill>
                <a:latin typeface="Poppins"/>
              </a:rPr>
              <a:t>Phone number</a:t>
            </a:r>
          </a:p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 spc="24" dirty="0">
                <a:solidFill>
                  <a:srgbClr val="005293"/>
                </a:solidFill>
                <a:latin typeface="Poppins"/>
              </a:rPr>
              <a:t>Expected Graduation Semester</a:t>
            </a:r>
          </a:p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 spc="24" dirty="0">
                <a:solidFill>
                  <a:srgbClr val="005293"/>
                </a:solidFill>
                <a:latin typeface="Poppins"/>
              </a:rPr>
              <a:t>Password</a:t>
            </a:r>
          </a:p>
          <a:p>
            <a:pPr algn="l">
              <a:lnSpc>
                <a:spcPts val="3749"/>
              </a:lnSpc>
            </a:pPr>
            <a:endParaRPr lang="en-US" sz="2499" spc="24" dirty="0">
              <a:solidFill>
                <a:srgbClr val="005293"/>
              </a:solidFill>
              <a:latin typeface="Poppins"/>
            </a:endParaRPr>
          </a:p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 spc="24" dirty="0">
                <a:solidFill>
                  <a:srgbClr val="005293"/>
                </a:solidFill>
                <a:latin typeface="Poppins"/>
              </a:rPr>
              <a:t>Program code and name</a:t>
            </a:r>
          </a:p>
          <a:p>
            <a:pPr algn="l">
              <a:lnSpc>
                <a:spcPts val="3749"/>
              </a:lnSpc>
            </a:pPr>
            <a:endParaRPr lang="en-US" sz="2499" spc="24" dirty="0">
              <a:solidFill>
                <a:srgbClr val="005293"/>
              </a:solidFill>
              <a:latin typeface="Poppins"/>
            </a:endParaRPr>
          </a:p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 spc="24" dirty="0">
                <a:solidFill>
                  <a:srgbClr val="005293"/>
                </a:solidFill>
                <a:latin typeface="Poppins"/>
              </a:rPr>
              <a:t>Select Interests</a:t>
            </a:r>
          </a:p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 spc="24" dirty="0">
                <a:solidFill>
                  <a:srgbClr val="005293"/>
                </a:solidFill>
                <a:latin typeface="Poppins"/>
              </a:rPr>
              <a:t>Select Causes</a:t>
            </a:r>
          </a:p>
          <a:p>
            <a:pPr algn="l">
              <a:lnSpc>
                <a:spcPts val="3749"/>
              </a:lnSpc>
            </a:pPr>
            <a:endParaRPr lang="en-US" sz="2499" spc="24" dirty="0">
              <a:solidFill>
                <a:srgbClr val="005293"/>
              </a:solidFill>
              <a:latin typeface="Poppins"/>
            </a:endParaRPr>
          </a:p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 spc="24" dirty="0">
                <a:solidFill>
                  <a:srgbClr val="005293"/>
                </a:solidFill>
                <a:latin typeface="Poppins"/>
              </a:rPr>
              <a:t>Become a fan of ‘Centre for Business’</a:t>
            </a:r>
          </a:p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 spc="24" dirty="0">
                <a:solidFill>
                  <a:srgbClr val="005293"/>
                </a:solidFill>
                <a:latin typeface="Poppins"/>
              </a:rPr>
              <a:t>Email confirmation </a:t>
            </a:r>
          </a:p>
        </p:txBody>
      </p: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653863" y="1820080"/>
            <a:ext cx="1106203" cy="659609"/>
            <a:chOff x="0" y="0"/>
            <a:chExt cx="291346" cy="17372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91346" cy="173724"/>
            </a:xfrm>
            <a:custGeom>
              <a:avLst/>
              <a:gdLst/>
              <a:ahLst/>
              <a:cxnLst/>
              <a:rect l="l" t="t" r="r" b="b"/>
              <a:pathLst>
                <a:path w="291346" h="173724">
                  <a:moveTo>
                    <a:pt x="69986" y="0"/>
                  </a:moveTo>
                  <a:lnTo>
                    <a:pt x="221359" y="0"/>
                  </a:lnTo>
                  <a:cubicBezTo>
                    <a:pt x="239921" y="0"/>
                    <a:pt x="257722" y="7374"/>
                    <a:pt x="270847" y="20499"/>
                  </a:cubicBezTo>
                  <a:cubicBezTo>
                    <a:pt x="283972" y="33624"/>
                    <a:pt x="291346" y="51425"/>
                    <a:pt x="291346" y="69986"/>
                  </a:cubicBezTo>
                  <a:lnTo>
                    <a:pt x="291346" y="103738"/>
                  </a:lnTo>
                  <a:cubicBezTo>
                    <a:pt x="291346" y="122299"/>
                    <a:pt x="283972" y="140101"/>
                    <a:pt x="270847" y="153226"/>
                  </a:cubicBezTo>
                  <a:cubicBezTo>
                    <a:pt x="257722" y="166351"/>
                    <a:pt x="239921" y="173724"/>
                    <a:pt x="221359" y="173724"/>
                  </a:cubicBezTo>
                  <a:lnTo>
                    <a:pt x="69986" y="173724"/>
                  </a:lnTo>
                  <a:cubicBezTo>
                    <a:pt x="51425" y="173724"/>
                    <a:pt x="33624" y="166351"/>
                    <a:pt x="20499" y="153226"/>
                  </a:cubicBezTo>
                  <a:cubicBezTo>
                    <a:pt x="7374" y="140101"/>
                    <a:pt x="0" y="122299"/>
                    <a:pt x="0" y="103738"/>
                  </a:cubicBezTo>
                  <a:lnTo>
                    <a:pt x="0" y="69986"/>
                  </a:lnTo>
                  <a:cubicBezTo>
                    <a:pt x="0" y="51425"/>
                    <a:pt x="7374" y="33624"/>
                    <a:pt x="20499" y="20499"/>
                  </a:cubicBezTo>
                  <a:cubicBezTo>
                    <a:pt x="33624" y="7374"/>
                    <a:pt x="51425" y="0"/>
                    <a:pt x="6998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F6D2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91346" cy="211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85"/>
                </a:lnSpc>
              </a:pPr>
              <a:endParaRPr/>
            </a:p>
          </p:txBody>
        </p:sp>
      </p:grpSp>
      <p:sp>
        <p:nvSpPr>
          <p:cNvPr id="14" name="Freeform 9">
            <a:extLst>
              <a:ext uri="{FF2B5EF4-FFF2-40B4-BE49-F238E27FC236}">
                <a16:creationId xmlns:a16="http://schemas.microsoft.com/office/drawing/2014/main" id="{EF505099-5E1E-21E4-F71D-F84A4083A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40281" y="2859585"/>
            <a:ext cx="1335229" cy="811663"/>
          </a:xfrm>
          <a:custGeom>
            <a:avLst/>
            <a:gdLst/>
            <a:ahLst/>
            <a:cxnLst/>
            <a:rect l="l" t="t" r="r" b="b"/>
            <a:pathLst>
              <a:path w="291346" h="173724">
                <a:moveTo>
                  <a:pt x="69986" y="0"/>
                </a:moveTo>
                <a:lnTo>
                  <a:pt x="221359" y="0"/>
                </a:lnTo>
                <a:cubicBezTo>
                  <a:pt x="239921" y="0"/>
                  <a:pt x="257722" y="7374"/>
                  <a:pt x="270847" y="20499"/>
                </a:cubicBezTo>
                <a:cubicBezTo>
                  <a:pt x="283972" y="33624"/>
                  <a:pt x="291346" y="51425"/>
                  <a:pt x="291346" y="69986"/>
                </a:cubicBezTo>
                <a:lnTo>
                  <a:pt x="291346" y="103738"/>
                </a:lnTo>
                <a:cubicBezTo>
                  <a:pt x="291346" y="122299"/>
                  <a:pt x="283972" y="140101"/>
                  <a:pt x="270847" y="153226"/>
                </a:cubicBezTo>
                <a:cubicBezTo>
                  <a:pt x="257722" y="166351"/>
                  <a:pt x="239921" y="173724"/>
                  <a:pt x="221359" y="173724"/>
                </a:cubicBezTo>
                <a:lnTo>
                  <a:pt x="69986" y="173724"/>
                </a:lnTo>
                <a:cubicBezTo>
                  <a:pt x="51425" y="173724"/>
                  <a:pt x="33624" y="166351"/>
                  <a:pt x="20499" y="153226"/>
                </a:cubicBezTo>
                <a:cubicBezTo>
                  <a:pt x="7374" y="140101"/>
                  <a:pt x="0" y="122299"/>
                  <a:pt x="0" y="103738"/>
                </a:cubicBezTo>
                <a:lnTo>
                  <a:pt x="0" y="69986"/>
                </a:lnTo>
                <a:cubicBezTo>
                  <a:pt x="0" y="51425"/>
                  <a:pt x="7374" y="33624"/>
                  <a:pt x="20499" y="20499"/>
                </a:cubicBezTo>
                <a:cubicBezTo>
                  <a:pt x="33624" y="7374"/>
                  <a:pt x="51425" y="0"/>
                  <a:pt x="69986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57150" cap="sq">
            <a:solidFill>
              <a:srgbClr val="FF6D22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746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-5400000">
            <a:off x="-1883252" y="7693830"/>
            <a:ext cx="4305621" cy="288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9"/>
              </a:lnSpc>
            </a:pPr>
            <a:r>
              <a:rPr lang="en-US" sz="1200">
                <a:solidFill>
                  <a:srgbClr val="898989"/>
                </a:solidFill>
                <a:latin typeface="Poppins Light"/>
              </a:rPr>
              <a:t>GEORGE BROWN COLLEGE</a:t>
            </a:r>
          </a:p>
        </p:txBody>
      </p:sp>
      <p:sp>
        <p:nvSpPr>
          <p:cNvPr id="3" name="Auto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396819">
            <a:off x="-4600577" y="5143500"/>
            <a:ext cx="10296529" cy="0"/>
          </a:xfrm>
          <a:prstGeom prst="line">
            <a:avLst/>
          </a:prstGeom>
          <a:ln w="9525" cap="rnd">
            <a:solidFill>
              <a:srgbClr val="E7E6E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-5400000">
            <a:off x="-1932148" y="2353774"/>
            <a:ext cx="4305621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39"/>
              </a:lnSpc>
            </a:pPr>
            <a:r>
              <a:rPr lang="en-US" sz="1200" err="1">
                <a:solidFill>
                  <a:srgbClr val="898989"/>
                </a:solidFill>
                <a:latin typeface="Poppins Light"/>
              </a:rPr>
              <a:t>CfB</a:t>
            </a:r>
            <a:r>
              <a:rPr lang="en-US" sz="1200">
                <a:solidFill>
                  <a:srgbClr val="898989"/>
                </a:solidFill>
                <a:latin typeface="Poppins Light"/>
              </a:rPr>
              <a:t> DEAN’S PROFESSIONAL DEVELOPMENT PROGRAM</a:t>
            </a:r>
          </a:p>
        </p:txBody>
      </p:sp>
      <p:sp>
        <p:nvSpPr>
          <p:cNvPr id="5" name="TextBox 5"/>
          <p:cNvSpPr txBox="1">
            <a:spLocks noGrp="1"/>
          </p:cNvSpPr>
          <p:nvPr>
            <p:ph type="title" idx="4294967295"/>
          </p:nvPr>
        </p:nvSpPr>
        <p:spPr>
          <a:xfrm>
            <a:off x="1051057" y="548163"/>
            <a:ext cx="16639368" cy="81572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8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Bold"/>
                <a:ea typeface="+mn-ea"/>
                <a:cs typeface="+mn-cs"/>
              </a:rPr>
              <a:t>Respond - Volunteer Needs</a:t>
            </a:r>
          </a:p>
        </p:txBody>
      </p:sp>
      <p:sp>
        <p:nvSpPr>
          <p:cNvPr id="6" name="Freeform 6" descr="Screenshot of the respond Need page in DPDP portal page"/>
          <p:cNvSpPr/>
          <p:nvPr/>
        </p:nvSpPr>
        <p:spPr>
          <a:xfrm>
            <a:off x="1051057" y="1550583"/>
            <a:ext cx="9773099" cy="7185833"/>
          </a:xfrm>
          <a:custGeom>
            <a:avLst/>
            <a:gdLst/>
            <a:ahLst/>
            <a:cxnLst/>
            <a:rect l="l" t="t" r="r" b="b"/>
            <a:pathLst>
              <a:path w="10635509" h="7819934">
                <a:moveTo>
                  <a:pt x="0" y="0"/>
                </a:moveTo>
                <a:lnTo>
                  <a:pt x="10635509" y="0"/>
                </a:lnTo>
                <a:lnTo>
                  <a:pt x="10635509" y="7819935"/>
                </a:lnTo>
                <a:lnTo>
                  <a:pt x="0" y="78199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 descr="Screenshot of the respond Need page in App Causer"/>
          <p:cNvSpPr/>
          <p:nvPr/>
        </p:nvSpPr>
        <p:spPr>
          <a:xfrm>
            <a:off x="11993746" y="1550583"/>
            <a:ext cx="3488148" cy="7185833"/>
          </a:xfrm>
          <a:custGeom>
            <a:avLst/>
            <a:gdLst/>
            <a:ahLst/>
            <a:cxnLst/>
            <a:rect l="l" t="t" r="r" b="b"/>
            <a:pathLst>
              <a:path w="3795953" h="7819934">
                <a:moveTo>
                  <a:pt x="0" y="0"/>
                </a:moveTo>
                <a:lnTo>
                  <a:pt x="3795953" y="0"/>
                </a:lnTo>
                <a:lnTo>
                  <a:pt x="3795953" y="7819935"/>
                </a:lnTo>
                <a:lnTo>
                  <a:pt x="0" y="78199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145"/>
            </a:stretch>
          </a:blipFill>
          <a:ln w="19050" cap="sq">
            <a:solidFill>
              <a:srgbClr val="005293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839843" y="1953126"/>
            <a:ext cx="3795953" cy="2297802"/>
            <a:chOff x="0" y="0"/>
            <a:chExt cx="999757" cy="60518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99757" cy="605182"/>
            </a:xfrm>
            <a:custGeom>
              <a:avLst/>
              <a:gdLst/>
              <a:ahLst/>
              <a:cxnLst/>
              <a:rect l="l" t="t" r="r" b="b"/>
              <a:pathLst>
                <a:path w="999757" h="605182">
                  <a:moveTo>
                    <a:pt x="20395" y="0"/>
                  </a:moveTo>
                  <a:lnTo>
                    <a:pt x="979362" y="0"/>
                  </a:lnTo>
                  <a:cubicBezTo>
                    <a:pt x="984771" y="0"/>
                    <a:pt x="989959" y="2149"/>
                    <a:pt x="993783" y="5974"/>
                  </a:cubicBezTo>
                  <a:cubicBezTo>
                    <a:pt x="997608" y="9798"/>
                    <a:pt x="999757" y="14986"/>
                    <a:pt x="999757" y="20395"/>
                  </a:cubicBezTo>
                  <a:lnTo>
                    <a:pt x="999757" y="584787"/>
                  </a:lnTo>
                  <a:cubicBezTo>
                    <a:pt x="999757" y="596051"/>
                    <a:pt x="990626" y="605182"/>
                    <a:pt x="979362" y="605182"/>
                  </a:cubicBezTo>
                  <a:lnTo>
                    <a:pt x="20395" y="605182"/>
                  </a:lnTo>
                  <a:cubicBezTo>
                    <a:pt x="14986" y="605182"/>
                    <a:pt x="9798" y="603034"/>
                    <a:pt x="5974" y="599209"/>
                  </a:cubicBezTo>
                  <a:cubicBezTo>
                    <a:pt x="2149" y="595384"/>
                    <a:pt x="0" y="590196"/>
                    <a:pt x="0" y="584787"/>
                  </a:cubicBezTo>
                  <a:lnTo>
                    <a:pt x="0" y="20395"/>
                  </a:lnTo>
                  <a:cubicBezTo>
                    <a:pt x="0" y="14986"/>
                    <a:pt x="2149" y="9798"/>
                    <a:pt x="5974" y="5974"/>
                  </a:cubicBezTo>
                  <a:cubicBezTo>
                    <a:pt x="9798" y="2149"/>
                    <a:pt x="14986" y="0"/>
                    <a:pt x="203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F6D2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999757" cy="6432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85"/>
                </a:lnSpc>
              </a:pPr>
              <a:endParaRPr/>
            </a:p>
          </p:txBody>
        </p:sp>
      </p:grp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01868" y="6305236"/>
            <a:ext cx="3072264" cy="2297802"/>
            <a:chOff x="0" y="0"/>
            <a:chExt cx="809156" cy="60518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09156" cy="605182"/>
            </a:xfrm>
            <a:custGeom>
              <a:avLst/>
              <a:gdLst/>
              <a:ahLst/>
              <a:cxnLst/>
              <a:rect l="l" t="t" r="r" b="b"/>
              <a:pathLst>
                <a:path w="809156" h="605182">
                  <a:moveTo>
                    <a:pt x="25199" y="0"/>
                  </a:moveTo>
                  <a:lnTo>
                    <a:pt x="783957" y="0"/>
                  </a:lnTo>
                  <a:cubicBezTo>
                    <a:pt x="790640" y="0"/>
                    <a:pt x="797049" y="2655"/>
                    <a:pt x="801775" y="7381"/>
                  </a:cubicBezTo>
                  <a:cubicBezTo>
                    <a:pt x="806501" y="12107"/>
                    <a:pt x="809156" y="18516"/>
                    <a:pt x="809156" y="25199"/>
                  </a:cubicBezTo>
                  <a:lnTo>
                    <a:pt x="809156" y="579983"/>
                  </a:lnTo>
                  <a:cubicBezTo>
                    <a:pt x="809156" y="586666"/>
                    <a:pt x="806501" y="593076"/>
                    <a:pt x="801775" y="597802"/>
                  </a:cubicBezTo>
                  <a:cubicBezTo>
                    <a:pt x="797049" y="602528"/>
                    <a:pt x="790640" y="605182"/>
                    <a:pt x="783957" y="605182"/>
                  </a:cubicBezTo>
                  <a:lnTo>
                    <a:pt x="25199" y="605182"/>
                  </a:lnTo>
                  <a:cubicBezTo>
                    <a:pt x="18516" y="605182"/>
                    <a:pt x="12107" y="602528"/>
                    <a:pt x="7381" y="597802"/>
                  </a:cubicBezTo>
                  <a:cubicBezTo>
                    <a:pt x="2655" y="593076"/>
                    <a:pt x="0" y="586666"/>
                    <a:pt x="0" y="579983"/>
                  </a:cubicBezTo>
                  <a:lnTo>
                    <a:pt x="0" y="25199"/>
                  </a:lnTo>
                  <a:cubicBezTo>
                    <a:pt x="0" y="18516"/>
                    <a:pt x="2655" y="12107"/>
                    <a:pt x="7381" y="7381"/>
                  </a:cubicBezTo>
                  <a:cubicBezTo>
                    <a:pt x="12107" y="2655"/>
                    <a:pt x="18516" y="0"/>
                    <a:pt x="2519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F6D2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09156" cy="6432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85"/>
                </a:lnSpc>
              </a:pPr>
              <a:endParaRPr/>
            </a:p>
          </p:txBody>
        </p:sp>
      </p:grpSp>
      <p:sp>
        <p:nvSpPr>
          <p:cNvPr id="14" name="TextBox 8">
            <a:extLst>
              <a:ext uri="{FF2B5EF4-FFF2-40B4-BE49-F238E27FC236}">
                <a16:creationId xmlns:a16="http://schemas.microsoft.com/office/drawing/2014/main" id="{7E7A03D6-CF02-4694-E6A0-596896A32687}"/>
              </a:ext>
            </a:extLst>
          </p:cNvPr>
          <p:cNvSpPr txBox="1"/>
          <p:nvPr/>
        </p:nvSpPr>
        <p:spPr>
          <a:xfrm>
            <a:off x="1875277" y="9105693"/>
            <a:ext cx="14755934" cy="9200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69874" lvl="1" algn="l">
              <a:lnSpc>
                <a:spcPts val="3749"/>
              </a:lnSpc>
            </a:pPr>
            <a:r>
              <a:rPr lang="en-US" sz="2499" spc="24" dirty="0">
                <a:solidFill>
                  <a:srgbClr val="005293"/>
                </a:solidFill>
                <a:highlight>
                  <a:srgbClr val="FFFF00"/>
                </a:highlight>
                <a:latin typeface="Poppins"/>
              </a:rPr>
              <a:t>We will also send out </a:t>
            </a:r>
            <a:r>
              <a:rPr lang="en-US" sz="2499" b="1" spc="24" dirty="0">
                <a:solidFill>
                  <a:srgbClr val="005293"/>
                </a:solidFill>
                <a:highlight>
                  <a:srgbClr val="FFFF00"/>
                </a:highlight>
                <a:latin typeface="Poppins"/>
              </a:rPr>
              <a:t>email notification</a:t>
            </a:r>
            <a:r>
              <a:rPr lang="en-US" sz="2499" spc="24" dirty="0">
                <a:solidFill>
                  <a:srgbClr val="FF0000"/>
                </a:solidFill>
                <a:highlight>
                  <a:srgbClr val="FFFF00"/>
                </a:highlight>
                <a:latin typeface="Poppins"/>
              </a:rPr>
              <a:t> to students who registered DPDP </a:t>
            </a:r>
            <a:r>
              <a:rPr lang="en-US" sz="2499" spc="24" dirty="0">
                <a:solidFill>
                  <a:srgbClr val="005293"/>
                </a:solidFill>
                <a:highlight>
                  <a:srgbClr val="FFFF00"/>
                </a:highlight>
                <a:latin typeface="Poppins"/>
              </a:rPr>
              <a:t>after we put up the Volunteer Needs on DPDP portal.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-5400000">
            <a:off x="-1883252" y="7693830"/>
            <a:ext cx="4305621" cy="288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9"/>
              </a:lnSpc>
            </a:pPr>
            <a:r>
              <a:rPr lang="en-US" sz="1200">
                <a:solidFill>
                  <a:srgbClr val="898989"/>
                </a:solidFill>
                <a:latin typeface="Poppins Light"/>
              </a:rPr>
              <a:t>GEORGE BROWN COLLEGE</a:t>
            </a:r>
          </a:p>
        </p:txBody>
      </p:sp>
      <p:sp>
        <p:nvSpPr>
          <p:cNvPr id="3" name="Auto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396819">
            <a:off x="-4600577" y="5143500"/>
            <a:ext cx="10296529" cy="0"/>
          </a:xfrm>
          <a:prstGeom prst="line">
            <a:avLst/>
          </a:prstGeom>
          <a:ln w="9525" cap="rnd">
            <a:solidFill>
              <a:srgbClr val="E7E6E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-5400000">
            <a:off x="-1932148" y="2353774"/>
            <a:ext cx="4305621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39"/>
              </a:lnSpc>
            </a:pPr>
            <a:r>
              <a:rPr lang="en-US" sz="1200" err="1">
                <a:solidFill>
                  <a:srgbClr val="898989"/>
                </a:solidFill>
                <a:latin typeface="Poppins Light"/>
              </a:rPr>
              <a:t>CfB</a:t>
            </a:r>
            <a:r>
              <a:rPr lang="en-US" sz="1200">
                <a:solidFill>
                  <a:srgbClr val="898989"/>
                </a:solidFill>
                <a:latin typeface="Poppins Light"/>
              </a:rPr>
              <a:t> DEAN’S PROFESSIONAL DEVELOPMENT PROGRAM</a:t>
            </a:r>
          </a:p>
        </p:txBody>
      </p:sp>
      <p:sp>
        <p:nvSpPr>
          <p:cNvPr id="5" name="TextBox 5"/>
          <p:cNvSpPr txBox="1">
            <a:spLocks noGrp="1"/>
          </p:cNvSpPr>
          <p:nvPr>
            <p:ph type="title" idx="4294967295"/>
          </p:nvPr>
        </p:nvSpPr>
        <p:spPr>
          <a:xfrm>
            <a:off x="1051057" y="548163"/>
            <a:ext cx="16639368" cy="75174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8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Bold"/>
                <a:ea typeface="+mn-ea"/>
                <a:cs typeface="+mn-cs"/>
              </a:rPr>
              <a:t>Respond - Event Needs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3D0ED943-8606-610D-E5BA-738336650287}"/>
              </a:ext>
            </a:extLst>
          </p:cNvPr>
          <p:cNvSpPr txBox="1"/>
          <p:nvPr/>
        </p:nvSpPr>
        <p:spPr>
          <a:xfrm>
            <a:off x="779462" y="1504695"/>
            <a:ext cx="14537445" cy="9200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 spc="24" dirty="0">
                <a:solidFill>
                  <a:srgbClr val="005293"/>
                </a:solidFill>
                <a:latin typeface="Poppins"/>
              </a:rPr>
              <a:t>Students have </a:t>
            </a:r>
            <a:r>
              <a:rPr lang="en-US" sz="2499" b="1" spc="24" dirty="0">
                <a:solidFill>
                  <a:srgbClr val="005293"/>
                </a:solidFill>
                <a:highlight>
                  <a:srgbClr val="FFFF00"/>
                </a:highlight>
                <a:latin typeface="Poppins"/>
              </a:rPr>
              <a:t>2</a:t>
            </a:r>
            <a:r>
              <a:rPr lang="en-US" sz="2499" spc="24" dirty="0">
                <a:solidFill>
                  <a:srgbClr val="005293"/>
                </a:solidFill>
                <a:highlight>
                  <a:srgbClr val="FFFF00"/>
                </a:highlight>
                <a:latin typeface="Poppins"/>
              </a:rPr>
              <a:t> ways to respond to Event needs as attendees</a:t>
            </a:r>
            <a:r>
              <a:rPr lang="en-US" sz="2499" spc="24" dirty="0">
                <a:solidFill>
                  <a:srgbClr val="005293"/>
                </a:solidFill>
                <a:latin typeface="Poppins"/>
              </a:rPr>
              <a:t> to record participation and earn hour(s)</a:t>
            </a:r>
          </a:p>
        </p:txBody>
      </p:sp>
      <p:grpSp>
        <p:nvGrpSpPr>
          <p:cNvPr id="15" name="Group 14" descr="Scan to respond to the Need at DPDP booth on event day &#10;">
            <a:extLst>
              <a:ext uri="{FF2B5EF4-FFF2-40B4-BE49-F238E27FC236}">
                <a16:creationId xmlns:a16="http://schemas.microsoft.com/office/drawing/2014/main" id="{708E1F16-DBC6-8724-435E-2C5303880CD5}"/>
              </a:ext>
            </a:extLst>
          </p:cNvPr>
          <p:cNvGrpSpPr/>
          <p:nvPr/>
        </p:nvGrpSpPr>
        <p:grpSpPr>
          <a:xfrm>
            <a:off x="1011296" y="2841035"/>
            <a:ext cx="6026721" cy="1108317"/>
            <a:chOff x="10232505" y="2822239"/>
            <a:chExt cx="3290993" cy="1517849"/>
          </a:xfrm>
        </p:grpSpPr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A4F056F8-1EA0-85DA-98E0-671E5F70E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0232505" y="2865102"/>
              <a:ext cx="3290993" cy="1474986"/>
            </a:xfrm>
            <a:custGeom>
              <a:avLst/>
              <a:gdLst/>
              <a:ahLst/>
              <a:cxnLst/>
              <a:rect l="l" t="t" r="r" b="b"/>
              <a:pathLst>
                <a:path w="4387990" h="1966648">
                  <a:moveTo>
                    <a:pt x="0" y="0"/>
                  </a:moveTo>
                  <a:lnTo>
                    <a:pt x="4387990" y="0"/>
                  </a:lnTo>
                  <a:lnTo>
                    <a:pt x="4387990" y="1966648"/>
                  </a:lnTo>
                  <a:lnTo>
                    <a:pt x="0" y="1966648"/>
                  </a:lnTo>
                  <a:close/>
                </a:path>
              </a:pathLst>
            </a:custGeom>
            <a:solidFill>
              <a:srgbClr val="DAE3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1" descr="Scan to respond to the Need at DPDP booth ">
              <a:extLst>
                <a:ext uri="{FF2B5EF4-FFF2-40B4-BE49-F238E27FC236}">
                  <a16:creationId xmlns:a16="http://schemas.microsoft.com/office/drawing/2014/main" id="{ACC492D4-ED33-9083-BB31-B1012D58FD8E}"/>
                </a:ext>
              </a:extLst>
            </p:cNvPr>
            <p:cNvSpPr txBox="1"/>
            <p:nvPr/>
          </p:nvSpPr>
          <p:spPr>
            <a:xfrm>
              <a:off x="10232505" y="2822239"/>
              <a:ext cx="3290947" cy="1517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99" b="1" dirty="0">
                  <a:solidFill>
                    <a:srgbClr val="000000"/>
                  </a:solidFill>
                  <a:latin typeface="Poppins"/>
                </a:rPr>
                <a:t>Scan to respond </a:t>
              </a:r>
            </a:p>
            <a:p>
              <a:pPr algn="ctr">
                <a:lnSpc>
                  <a:spcPts val="3079"/>
                </a:lnSpc>
              </a:pPr>
              <a:r>
                <a:rPr lang="en-US" sz="2199" dirty="0">
                  <a:solidFill>
                    <a:srgbClr val="000000"/>
                  </a:solidFill>
                  <a:latin typeface="Poppins"/>
                </a:rPr>
                <a:t>to the Need at DPDP booth on event day </a:t>
              </a:r>
            </a:p>
          </p:txBody>
        </p:sp>
      </p:grpSp>
      <p:pic>
        <p:nvPicPr>
          <p:cNvPr id="23" name="Picture 22" descr="DPDP both at events&#10;">
            <a:extLst>
              <a:ext uri="{FF2B5EF4-FFF2-40B4-BE49-F238E27FC236}">
                <a16:creationId xmlns:a16="http://schemas.microsoft.com/office/drawing/2014/main" id="{61521065-C143-CDD1-F691-7A198C13D1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96" y="4391760"/>
            <a:ext cx="6593541" cy="4395694"/>
          </a:xfrm>
          <a:prstGeom prst="rect">
            <a:avLst/>
          </a:prstGeom>
        </p:spPr>
      </p:pic>
      <p:sp>
        <p:nvSpPr>
          <p:cNvPr id="21" name="TextBox 5">
            <a:extLst>
              <a:ext uri="{FF2B5EF4-FFF2-40B4-BE49-F238E27FC236}">
                <a16:creationId xmlns:a16="http://schemas.microsoft.com/office/drawing/2014/main" id="{E8E2359A-074A-82A2-6B3D-43A3E5CB48D9}"/>
              </a:ext>
            </a:extLst>
          </p:cNvPr>
          <p:cNvSpPr txBox="1">
            <a:spLocks/>
          </p:cNvSpPr>
          <p:nvPr/>
        </p:nvSpPr>
        <p:spPr>
          <a:xfrm>
            <a:off x="8336342" y="3034970"/>
            <a:ext cx="1136801" cy="75174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832"/>
              </a:lnSpc>
              <a:spcBef>
                <a:spcPts val="0"/>
              </a:spcBef>
              <a:defRPr/>
            </a:pPr>
            <a:r>
              <a:rPr lang="en-US" sz="5400" dirty="0">
                <a:solidFill>
                  <a:srgbClr val="000000"/>
                </a:solidFill>
                <a:latin typeface="Poppins Bold"/>
                <a:ea typeface="+mn-ea"/>
                <a:cs typeface="+mn-cs"/>
              </a:rPr>
              <a:t>OR</a:t>
            </a:r>
          </a:p>
        </p:txBody>
      </p:sp>
      <p:grpSp>
        <p:nvGrpSpPr>
          <p:cNvPr id="18" name="Group 17" descr="Follow instructions in email from Business Events to respond to the Need&#10;*Attendees will receive the email within 1 week after the event ends">
            <a:extLst>
              <a:ext uri="{FF2B5EF4-FFF2-40B4-BE49-F238E27FC236}">
                <a16:creationId xmlns:a16="http://schemas.microsoft.com/office/drawing/2014/main" id="{D05D0036-2F12-0109-3196-55A6FFE59664}"/>
              </a:ext>
            </a:extLst>
          </p:cNvPr>
          <p:cNvGrpSpPr/>
          <p:nvPr/>
        </p:nvGrpSpPr>
        <p:grpSpPr>
          <a:xfrm>
            <a:off x="10771468" y="2686634"/>
            <a:ext cx="6026721" cy="2200159"/>
            <a:chOff x="10232459" y="2822239"/>
            <a:chExt cx="3290993" cy="1517878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396CCA35-D007-DF9B-7D5C-C3B5F6BA29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0232459" y="2865131"/>
              <a:ext cx="3290993" cy="1474986"/>
            </a:xfrm>
            <a:custGeom>
              <a:avLst/>
              <a:gdLst/>
              <a:ahLst/>
              <a:cxnLst/>
              <a:rect l="l" t="t" r="r" b="b"/>
              <a:pathLst>
                <a:path w="4387990" h="1966648">
                  <a:moveTo>
                    <a:pt x="0" y="0"/>
                  </a:moveTo>
                  <a:lnTo>
                    <a:pt x="4387990" y="0"/>
                  </a:lnTo>
                  <a:lnTo>
                    <a:pt x="4387990" y="1966648"/>
                  </a:lnTo>
                  <a:lnTo>
                    <a:pt x="0" y="1966648"/>
                  </a:lnTo>
                  <a:close/>
                </a:path>
              </a:pathLst>
            </a:custGeom>
            <a:solidFill>
              <a:srgbClr val="DAE3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11" descr="Scan to respond to the Need at DPDP booth ">
              <a:extLst>
                <a:ext uri="{FF2B5EF4-FFF2-40B4-BE49-F238E27FC236}">
                  <a16:creationId xmlns:a16="http://schemas.microsoft.com/office/drawing/2014/main" id="{10B67B04-53E9-130A-041B-15F91F8AC6B2}"/>
                </a:ext>
              </a:extLst>
            </p:cNvPr>
            <p:cNvSpPr txBox="1"/>
            <p:nvPr/>
          </p:nvSpPr>
          <p:spPr>
            <a:xfrm>
              <a:off x="10232505" y="2822239"/>
              <a:ext cx="3290947" cy="1517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99" dirty="0">
                  <a:solidFill>
                    <a:srgbClr val="000000"/>
                  </a:solidFill>
                  <a:latin typeface="Poppins"/>
                </a:rPr>
                <a:t>Follow instructions in </a:t>
              </a:r>
              <a:r>
                <a:rPr lang="en-US" sz="2199" b="1" dirty="0">
                  <a:solidFill>
                    <a:srgbClr val="000000"/>
                  </a:solidFill>
                  <a:latin typeface="Poppins"/>
                </a:rPr>
                <a:t>email from </a:t>
              </a:r>
            </a:p>
            <a:p>
              <a:pPr algn="ctr">
                <a:lnSpc>
                  <a:spcPts val="3079"/>
                </a:lnSpc>
              </a:pPr>
              <a:r>
                <a:rPr lang="en-US" sz="2199" b="1" dirty="0">
                  <a:solidFill>
                    <a:srgbClr val="000000"/>
                  </a:solidFill>
                  <a:latin typeface="Poppins"/>
                </a:rPr>
                <a:t>Business Events</a:t>
              </a:r>
              <a:r>
                <a:rPr lang="en-US" sz="2199" dirty="0">
                  <a:solidFill>
                    <a:srgbClr val="000000"/>
                  </a:solidFill>
                  <a:latin typeface="Poppins"/>
                </a:rPr>
                <a:t> to respond to the Need</a:t>
              </a:r>
            </a:p>
            <a:p>
              <a:pPr algn="ctr">
                <a:lnSpc>
                  <a:spcPts val="3079"/>
                </a:lnSpc>
              </a:pPr>
              <a:r>
                <a:rPr lang="en-US" dirty="0">
                  <a:solidFill>
                    <a:srgbClr val="000000"/>
                  </a:solidFill>
                  <a:latin typeface="Poppins"/>
                </a:rPr>
                <a:t>*Attendees will receive the email </a:t>
              </a:r>
            </a:p>
            <a:p>
              <a:pPr algn="ctr">
                <a:lnSpc>
                  <a:spcPts val="3079"/>
                </a:lnSpc>
              </a:pPr>
              <a:r>
                <a:rPr lang="en-US" dirty="0">
                  <a:solidFill>
                    <a:srgbClr val="000000"/>
                  </a:solidFill>
                  <a:latin typeface="Poppins"/>
                </a:rPr>
                <a:t>within 1 week after the event ends</a:t>
              </a:r>
            </a:p>
          </p:txBody>
        </p:sp>
      </p:grpSp>
      <p:pic>
        <p:nvPicPr>
          <p:cNvPr id="25" name="Picture 24" descr="Email from Business events after event ends">
            <a:extLst>
              <a:ext uri="{FF2B5EF4-FFF2-40B4-BE49-F238E27FC236}">
                <a16:creationId xmlns:a16="http://schemas.microsoft.com/office/drawing/2014/main" id="{07D252FA-0036-DD32-68AA-486DE753D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6342" y="5350255"/>
            <a:ext cx="9408735" cy="335668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A49C815-96A4-2BEE-A143-E2F9817076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280478" y="7028597"/>
            <a:ext cx="4612943" cy="272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5941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-5400000">
            <a:off x="-1883252" y="7693830"/>
            <a:ext cx="4305621" cy="288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9"/>
              </a:lnSpc>
            </a:pPr>
            <a:r>
              <a:rPr lang="en-US" sz="1200">
                <a:solidFill>
                  <a:srgbClr val="898989"/>
                </a:solidFill>
                <a:latin typeface="Poppins Light"/>
              </a:rPr>
              <a:t>GEORGE BROWN COLLEGE</a:t>
            </a:r>
          </a:p>
        </p:txBody>
      </p:sp>
      <p:sp>
        <p:nvSpPr>
          <p:cNvPr id="3" name="Auto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396819">
            <a:off x="-4600577" y="5143500"/>
            <a:ext cx="10296529" cy="0"/>
          </a:xfrm>
          <a:prstGeom prst="line">
            <a:avLst/>
          </a:prstGeom>
          <a:ln w="9525" cap="rnd">
            <a:solidFill>
              <a:srgbClr val="E7E6E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-5400000">
            <a:off x="-1932148" y="2353774"/>
            <a:ext cx="4305621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39"/>
              </a:lnSpc>
            </a:pPr>
            <a:r>
              <a:rPr lang="en-US" sz="1200">
                <a:solidFill>
                  <a:srgbClr val="898989"/>
                </a:solidFill>
                <a:latin typeface="Poppins Light"/>
              </a:rPr>
              <a:t>CfB DEAN’S PROFESSIONAL DEVELOPMENT PROGRAM</a:t>
            </a:r>
          </a:p>
        </p:txBody>
      </p:sp>
      <p:sp>
        <p:nvSpPr>
          <p:cNvPr id="5" name="TextBox 5"/>
          <p:cNvSpPr txBox="1">
            <a:spLocks noGrp="1"/>
          </p:cNvSpPr>
          <p:nvPr>
            <p:ph type="title" idx="4294967295"/>
          </p:nvPr>
        </p:nvSpPr>
        <p:spPr>
          <a:xfrm>
            <a:off x="1051057" y="548163"/>
            <a:ext cx="16639368" cy="75174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8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Bold"/>
                <a:ea typeface="+mn-ea"/>
                <a:cs typeface="+mn-cs"/>
              </a:rPr>
              <a:t>Workflow – Other experience</a:t>
            </a:r>
          </a:p>
        </p:txBody>
      </p:sp>
      <p:grpSp>
        <p:nvGrpSpPr>
          <p:cNvPr id="22" name="Group 21" descr="Participation record">
            <a:extLst>
              <a:ext uri="{FF2B5EF4-FFF2-40B4-BE49-F238E27FC236}">
                <a16:creationId xmlns:a16="http://schemas.microsoft.com/office/drawing/2014/main" id="{65695216-5D15-A898-B103-75E96DDC8327}"/>
              </a:ext>
            </a:extLst>
          </p:cNvPr>
          <p:cNvGrpSpPr/>
          <p:nvPr/>
        </p:nvGrpSpPr>
        <p:grpSpPr>
          <a:xfrm>
            <a:off x="1263354" y="3207191"/>
            <a:ext cx="5212080" cy="1888215"/>
            <a:chOff x="1263354" y="3207191"/>
            <a:chExt cx="5212080" cy="1888215"/>
          </a:xfrm>
        </p:grpSpPr>
        <p:grpSp>
          <p:nvGrpSpPr>
            <p:cNvPr id="6" name="Group 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1263354" y="4130181"/>
              <a:ext cx="5212080" cy="965225"/>
              <a:chOff x="0" y="0"/>
              <a:chExt cx="6949440" cy="128696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949440" cy="1286967"/>
              </a:xfrm>
              <a:custGeom>
                <a:avLst/>
                <a:gdLst/>
                <a:ahLst/>
                <a:cxnLst/>
                <a:rect l="l" t="t" r="r" b="b"/>
                <a:pathLst>
                  <a:path w="6949440" h="1286967">
                    <a:moveTo>
                      <a:pt x="0" y="0"/>
                    </a:moveTo>
                    <a:lnTo>
                      <a:pt x="6949440" y="0"/>
                    </a:lnTo>
                    <a:lnTo>
                      <a:pt x="6949440" y="1286967"/>
                    </a:lnTo>
                    <a:lnTo>
                      <a:pt x="0" y="1286967"/>
                    </a:lnTo>
                    <a:close/>
                  </a:path>
                </a:pathLst>
              </a:custGeom>
              <a:solidFill>
                <a:srgbClr val="005AA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 descr="Participation Record&#10;"/>
              <p:cNvSpPr txBox="1"/>
              <p:nvPr/>
            </p:nvSpPr>
            <p:spPr>
              <a:xfrm>
                <a:off x="0" y="9525"/>
                <a:ext cx="6949440" cy="12774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888"/>
                  </a:lnSpc>
                </a:pPr>
                <a:r>
                  <a:rPr lang="en-US" sz="3600">
                    <a:solidFill>
                      <a:srgbClr val="FFFFFF"/>
                    </a:solidFill>
                    <a:latin typeface="Poppins Bold"/>
                  </a:rPr>
                  <a:t>Participation Record</a:t>
                </a:r>
              </a:p>
            </p:txBody>
          </p:sp>
        </p:grpSp>
        <p:grpSp>
          <p:nvGrpSpPr>
            <p:cNvPr id="18" name="Group 18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5674947" y="3207191"/>
              <a:ext cx="800487" cy="800487"/>
              <a:chOff x="0" y="0"/>
              <a:chExt cx="1067316" cy="1067316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067308" cy="1067308"/>
              </a:xfrm>
              <a:custGeom>
                <a:avLst/>
                <a:gdLst/>
                <a:ahLst/>
                <a:cxnLst/>
                <a:rect l="l" t="t" r="r" b="b"/>
                <a:pathLst>
                  <a:path w="1067308" h="1067308">
                    <a:moveTo>
                      <a:pt x="0" y="1067308"/>
                    </a:moveTo>
                    <a:lnTo>
                      <a:pt x="1067308" y="0"/>
                    </a:lnTo>
                    <a:lnTo>
                      <a:pt x="1067308" y="1067308"/>
                    </a:lnTo>
                    <a:close/>
                  </a:path>
                </a:pathLst>
              </a:custGeom>
              <a:solidFill>
                <a:srgbClr val="005AA5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9" name="TextBox 9"/>
          <p:cNvSpPr txBox="1"/>
          <p:nvPr/>
        </p:nvSpPr>
        <p:spPr>
          <a:xfrm>
            <a:off x="1342265" y="5366746"/>
            <a:ext cx="5054258" cy="4587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400" dirty="0">
                <a:solidFill>
                  <a:srgbClr val="000000"/>
                </a:solidFill>
                <a:latin typeface="Poppins"/>
              </a:rPr>
              <a:t>Eventbrite check-in (all events)</a:t>
            </a:r>
          </a:p>
          <a:p>
            <a:pPr algn="l">
              <a:lnSpc>
                <a:spcPts val="3600"/>
              </a:lnSpc>
            </a:pPr>
            <a:endParaRPr lang="en-US" sz="2400" dirty="0">
              <a:solidFill>
                <a:srgbClr val="000000"/>
              </a:solidFill>
              <a:latin typeface="Poppins"/>
            </a:endParaRPr>
          </a:p>
          <a:p>
            <a:pPr algn="l">
              <a:lnSpc>
                <a:spcPts val="3600"/>
              </a:lnSpc>
            </a:pPr>
            <a:r>
              <a:rPr lang="en-US" sz="2400" dirty="0">
                <a:solidFill>
                  <a:srgbClr val="000000"/>
                </a:solidFill>
                <a:latin typeface="Poppins"/>
              </a:rPr>
              <a:t>Committee list (clubs)</a:t>
            </a:r>
            <a:endParaRPr lang="en-US" sz="2400" dirty="0">
              <a:solidFill>
                <a:srgbClr val="000000"/>
              </a:solidFill>
              <a:latin typeface="Poppins"/>
              <a:cs typeface="Poppins"/>
            </a:endParaRPr>
          </a:p>
          <a:p>
            <a:pPr algn="l">
              <a:lnSpc>
                <a:spcPts val="3600"/>
              </a:lnSpc>
            </a:pPr>
            <a:endParaRPr lang="en-US" sz="2400" dirty="0">
              <a:solidFill>
                <a:srgbClr val="000000"/>
              </a:solidFill>
              <a:latin typeface="Poppins"/>
            </a:endParaRPr>
          </a:p>
          <a:p>
            <a:pPr algn="l">
              <a:lnSpc>
                <a:spcPts val="3600"/>
              </a:lnSpc>
            </a:pPr>
            <a:r>
              <a:rPr lang="en-US" sz="2400" dirty="0">
                <a:solidFill>
                  <a:srgbClr val="000000"/>
                </a:solidFill>
                <a:latin typeface="Poppins"/>
              </a:rPr>
              <a:t>Program completion list (SAMP)</a:t>
            </a:r>
            <a:endParaRPr lang="en-US" sz="2400" dirty="0">
              <a:solidFill>
                <a:srgbClr val="000000"/>
              </a:solidFill>
              <a:latin typeface="Poppins"/>
              <a:cs typeface="Poppins"/>
            </a:endParaRPr>
          </a:p>
          <a:p>
            <a:pPr algn="l">
              <a:lnSpc>
                <a:spcPts val="3600"/>
              </a:lnSpc>
            </a:pPr>
            <a:endParaRPr lang="en-US" sz="2400" dirty="0">
              <a:solidFill>
                <a:srgbClr val="000000"/>
              </a:solidFill>
              <a:latin typeface="Poppins"/>
            </a:endParaRPr>
          </a:p>
          <a:p>
            <a:pPr>
              <a:lnSpc>
                <a:spcPts val="3600"/>
              </a:lnSpc>
            </a:pPr>
            <a:r>
              <a:rPr lang="en-US" sz="2400" dirty="0">
                <a:solidFill>
                  <a:srgbClr val="000000"/>
                </a:solidFill>
                <a:latin typeface="Poppins"/>
              </a:rPr>
              <a:t>Case competition </a:t>
            </a:r>
            <a:br>
              <a:rPr lang="en-US" sz="2400" dirty="0">
                <a:solidFill>
                  <a:srgbClr val="000000"/>
                </a:solidFill>
                <a:latin typeface="Poppins"/>
              </a:rPr>
            </a:br>
            <a:r>
              <a:rPr lang="en-US" sz="2400" dirty="0">
                <a:solidFill>
                  <a:srgbClr val="000000"/>
                </a:solidFill>
                <a:latin typeface="Poppins"/>
              </a:rPr>
              <a:t>participants list</a:t>
            </a:r>
          </a:p>
          <a:p>
            <a:pPr>
              <a:lnSpc>
                <a:spcPts val="3600"/>
              </a:lnSpc>
            </a:pPr>
            <a:endParaRPr lang="en-US" sz="2400" dirty="0">
              <a:solidFill>
                <a:srgbClr val="000000"/>
              </a:solidFill>
              <a:latin typeface="Poppins"/>
              <a:cs typeface="Poppins"/>
            </a:endParaRPr>
          </a:p>
          <a:p>
            <a:pPr>
              <a:lnSpc>
                <a:spcPts val="3600"/>
              </a:lnSpc>
            </a:pPr>
            <a:r>
              <a:rPr lang="en-US" sz="2400" dirty="0">
                <a:solidFill>
                  <a:srgbClr val="000000"/>
                </a:solidFill>
                <a:latin typeface="Poppins"/>
                <a:cs typeface="Poppins"/>
              </a:rPr>
              <a:t>Experience notice from Faculty</a:t>
            </a:r>
          </a:p>
        </p:txBody>
      </p:sp>
      <p:grpSp>
        <p:nvGrpSpPr>
          <p:cNvPr id="23" name="Group 22" descr="Confirmation">
            <a:extLst>
              <a:ext uri="{FF2B5EF4-FFF2-40B4-BE49-F238E27FC236}">
                <a16:creationId xmlns:a16="http://schemas.microsoft.com/office/drawing/2014/main" id="{ED926514-6240-BB0A-F35E-4CA4A904FFBD}"/>
              </a:ext>
            </a:extLst>
          </p:cNvPr>
          <p:cNvGrpSpPr/>
          <p:nvPr/>
        </p:nvGrpSpPr>
        <p:grpSpPr>
          <a:xfrm>
            <a:off x="6624838" y="2270442"/>
            <a:ext cx="5212081" cy="2380009"/>
            <a:chOff x="6624838" y="2270442"/>
            <a:chExt cx="5212081" cy="2380009"/>
          </a:xfrm>
        </p:grpSpPr>
        <p:grpSp>
          <p:nvGrpSpPr>
            <p:cNvPr id="12" name="Group 12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6624838" y="3199451"/>
              <a:ext cx="5212080" cy="1451000"/>
              <a:chOff x="0" y="0"/>
              <a:chExt cx="6949440" cy="193466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949440" cy="1934667"/>
              </a:xfrm>
              <a:custGeom>
                <a:avLst/>
                <a:gdLst/>
                <a:ahLst/>
                <a:cxnLst/>
                <a:rect l="l" t="t" r="r" b="b"/>
                <a:pathLst>
                  <a:path w="6949440" h="1934667">
                    <a:moveTo>
                      <a:pt x="0" y="0"/>
                    </a:moveTo>
                    <a:lnTo>
                      <a:pt x="6949440" y="0"/>
                    </a:lnTo>
                    <a:lnTo>
                      <a:pt x="6949440" y="1934667"/>
                    </a:lnTo>
                    <a:lnTo>
                      <a:pt x="0" y="1934667"/>
                    </a:lnTo>
                    <a:close/>
                  </a:path>
                </a:pathLst>
              </a:custGeom>
              <a:solidFill>
                <a:srgbClr val="005AA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 descr="Confirmation&#10;"/>
              <p:cNvSpPr txBox="1"/>
              <p:nvPr/>
            </p:nvSpPr>
            <p:spPr>
              <a:xfrm>
                <a:off x="0" y="9525"/>
                <a:ext cx="6949440" cy="19251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888"/>
                  </a:lnSpc>
                </a:pPr>
                <a:r>
                  <a:rPr lang="en-US" sz="3600">
                    <a:solidFill>
                      <a:srgbClr val="FFFFFF"/>
                    </a:solidFill>
                    <a:latin typeface="Poppins Bold"/>
                  </a:rPr>
                  <a:t>Confirmation</a:t>
                </a:r>
              </a:p>
            </p:txBody>
          </p:sp>
        </p:grpSp>
        <p:grpSp>
          <p:nvGrpSpPr>
            <p:cNvPr id="20" name="Group 20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11036432" y="2270442"/>
              <a:ext cx="800487" cy="800487"/>
              <a:chOff x="0" y="0"/>
              <a:chExt cx="1067316" cy="1067316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067308" cy="1067308"/>
              </a:xfrm>
              <a:custGeom>
                <a:avLst/>
                <a:gdLst/>
                <a:ahLst/>
                <a:cxnLst/>
                <a:rect l="l" t="t" r="r" b="b"/>
                <a:pathLst>
                  <a:path w="1067308" h="1067308">
                    <a:moveTo>
                      <a:pt x="0" y="1067308"/>
                    </a:moveTo>
                    <a:lnTo>
                      <a:pt x="1067308" y="0"/>
                    </a:lnTo>
                    <a:lnTo>
                      <a:pt x="1067308" y="1067308"/>
                    </a:lnTo>
                    <a:close/>
                  </a:path>
                </a:pathLst>
              </a:custGeom>
              <a:solidFill>
                <a:srgbClr val="005AA5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" name="TextBox 10"/>
          <p:cNvSpPr txBox="1"/>
          <p:nvPr/>
        </p:nvSpPr>
        <p:spPr>
          <a:xfrm>
            <a:off x="6703750" y="4949837"/>
            <a:ext cx="5256244" cy="3664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400">
                <a:solidFill>
                  <a:srgbClr val="000000"/>
                </a:solidFill>
                <a:latin typeface="Poppins"/>
              </a:rPr>
              <a:t>Receive a </a:t>
            </a:r>
            <a:r>
              <a:rPr lang="en-US" sz="2400">
                <a:solidFill>
                  <a:srgbClr val="000000"/>
                </a:solidFill>
                <a:latin typeface="Poppins Bold"/>
              </a:rPr>
              <a:t>follow-up email</a:t>
            </a:r>
            <a:r>
              <a:rPr lang="en-US" sz="2400">
                <a:solidFill>
                  <a:srgbClr val="000000"/>
                </a:solidFill>
                <a:latin typeface="Poppins"/>
              </a:rPr>
              <a:t> from the Business Events team</a:t>
            </a:r>
            <a:endParaRPr lang="en-US" sz="2400">
              <a:solidFill>
                <a:srgbClr val="000000"/>
              </a:solidFill>
              <a:latin typeface="Poppins"/>
              <a:cs typeface="Poppins"/>
            </a:endParaRPr>
          </a:p>
          <a:p>
            <a:pPr algn="l">
              <a:lnSpc>
                <a:spcPts val="3600"/>
              </a:lnSpc>
            </a:pPr>
            <a:endParaRPr lang="en-US" sz="2400">
              <a:solidFill>
                <a:srgbClr val="000000"/>
              </a:solidFill>
              <a:latin typeface="Poppins"/>
            </a:endParaRPr>
          </a:p>
          <a:p>
            <a:pPr algn="l">
              <a:lnSpc>
                <a:spcPts val="3600"/>
              </a:lnSpc>
            </a:pPr>
            <a:r>
              <a:rPr lang="en-US" sz="2400">
                <a:solidFill>
                  <a:srgbClr val="000000"/>
                </a:solidFill>
                <a:latin typeface="Poppins Bold"/>
              </a:rPr>
              <a:t>Sign-in/ Sign-up</a:t>
            </a:r>
            <a:r>
              <a:rPr lang="en-US" sz="2400">
                <a:solidFill>
                  <a:srgbClr val="000000"/>
                </a:solidFill>
                <a:latin typeface="Poppins"/>
              </a:rPr>
              <a:t> to DPDP Portal</a:t>
            </a:r>
          </a:p>
          <a:p>
            <a:pPr algn="l">
              <a:lnSpc>
                <a:spcPts val="3600"/>
              </a:lnSpc>
            </a:pPr>
            <a:endParaRPr lang="en-US" sz="2400">
              <a:solidFill>
                <a:srgbClr val="000000"/>
              </a:solidFill>
              <a:latin typeface="Poppins"/>
            </a:endParaRPr>
          </a:p>
          <a:p>
            <a:pPr>
              <a:lnSpc>
                <a:spcPts val="3600"/>
              </a:lnSpc>
            </a:pPr>
            <a:r>
              <a:rPr lang="en-US" sz="2400">
                <a:solidFill>
                  <a:srgbClr val="000000"/>
                </a:solidFill>
                <a:latin typeface="Poppins Bold"/>
              </a:rPr>
              <a:t>Respond</a:t>
            </a:r>
            <a:r>
              <a:rPr lang="en-US" sz="2400">
                <a:solidFill>
                  <a:srgbClr val="000000"/>
                </a:solidFill>
                <a:latin typeface="Poppins"/>
              </a:rPr>
              <a:t> to the Need via a </a:t>
            </a:r>
            <a:r>
              <a:rPr lang="en-US" sz="2400">
                <a:solidFill>
                  <a:srgbClr val="FF0000"/>
                </a:solidFill>
                <a:latin typeface="Poppins"/>
              </a:rPr>
              <a:t>private link</a:t>
            </a:r>
            <a:r>
              <a:rPr lang="en-US" sz="2400">
                <a:solidFill>
                  <a:srgbClr val="000000"/>
                </a:solidFill>
                <a:latin typeface="Poppins"/>
              </a:rPr>
              <a:t> within the due date to confirm participation.</a:t>
            </a:r>
            <a:endParaRPr lang="en-US" sz="2400">
              <a:solidFill>
                <a:srgbClr val="000000"/>
              </a:solidFill>
              <a:latin typeface="Poppins"/>
              <a:cs typeface="Poppins"/>
            </a:endParaRPr>
          </a:p>
        </p:txBody>
      </p:sp>
      <p:grpSp>
        <p:nvGrpSpPr>
          <p:cNvPr id="15" name="Group 15" descr="Rewards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11959994" y="2262664"/>
            <a:ext cx="5212080" cy="965225"/>
            <a:chOff x="0" y="0"/>
            <a:chExt cx="6949440" cy="128696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949440" cy="1286968"/>
            </a:xfrm>
            <a:custGeom>
              <a:avLst/>
              <a:gdLst/>
              <a:ahLst/>
              <a:cxnLst/>
              <a:rect l="l" t="t" r="r" b="b"/>
              <a:pathLst>
                <a:path w="6949440" h="1286967">
                  <a:moveTo>
                    <a:pt x="0" y="0"/>
                  </a:moveTo>
                  <a:lnTo>
                    <a:pt x="6949440" y="0"/>
                  </a:lnTo>
                  <a:lnTo>
                    <a:pt x="6949440" y="1286967"/>
                  </a:lnTo>
                  <a:lnTo>
                    <a:pt x="0" y="1286967"/>
                  </a:lnTo>
                  <a:close/>
                </a:path>
              </a:pathLst>
            </a:custGeom>
            <a:solidFill>
              <a:srgbClr val="005AA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 descr="Rewards&#10;"/>
            <p:cNvSpPr txBox="1"/>
            <p:nvPr/>
          </p:nvSpPr>
          <p:spPr>
            <a:xfrm>
              <a:off x="0" y="9525"/>
              <a:ext cx="6949440" cy="12774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88"/>
                </a:lnSpc>
              </a:pPr>
              <a:r>
                <a:rPr lang="en-US" sz="3600">
                  <a:solidFill>
                    <a:srgbClr val="FFFFFF"/>
                  </a:solidFill>
                  <a:latin typeface="Poppins Bold"/>
                </a:rPr>
                <a:t>Rewards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2141719" y="3345803"/>
            <a:ext cx="5054258" cy="1375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400">
                <a:solidFill>
                  <a:srgbClr val="000000"/>
                </a:solidFill>
                <a:latin typeface="Poppins Bold"/>
              </a:rPr>
              <a:t>Hours will be added</a:t>
            </a:r>
            <a:r>
              <a:rPr lang="en-US" sz="2400">
                <a:solidFill>
                  <a:srgbClr val="000000"/>
                </a:solidFill>
                <a:latin typeface="Poppins"/>
              </a:rPr>
              <a:t> by the CfB team after the response due date.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>
            <a:spLocks noGrp="1"/>
          </p:cNvSpPr>
          <p:nvPr>
            <p:ph type="title" idx="4294967295"/>
          </p:nvPr>
        </p:nvSpPr>
        <p:spPr>
          <a:xfrm>
            <a:off x="1142999" y="566734"/>
            <a:ext cx="16638718" cy="71224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2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59" b="0" i="0" u="none" strike="noStrike" kern="1200" cap="none" spc="0" normalizeH="0" baseline="0" noProof="0" dirty="0">
                <a:ln>
                  <a:noFill/>
                </a:ln>
                <a:solidFill>
                  <a:srgbClr val="005AA5"/>
                </a:solidFill>
                <a:effectLst/>
                <a:uLnTx/>
                <a:uFillTx/>
                <a:latin typeface="Poppins Bold"/>
                <a:ea typeface="+mn-ea"/>
                <a:cs typeface="+mn-cs"/>
              </a:rPr>
              <a:t>Content</a:t>
            </a:r>
          </a:p>
        </p:txBody>
      </p:sp>
      <p:graphicFrame>
        <p:nvGraphicFramePr>
          <p:cNvPr id="6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9140440"/>
              </p:ext>
            </p:extLst>
          </p:nvPr>
        </p:nvGraphicFramePr>
        <p:xfrm>
          <a:off x="1170117" y="1445788"/>
          <a:ext cx="16611600" cy="7463430"/>
        </p:xfrm>
        <a:graphic>
          <a:graphicData uri="http://schemas.openxmlformats.org/drawingml/2006/table">
            <a:tbl>
              <a:tblPr firstRow="1"/>
              <a:tblGrid>
                <a:gridCol w="20095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020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9270">
                <a:tc>
                  <a:txBody>
                    <a:bodyPr/>
                    <a:lstStyle/>
                    <a:p>
                      <a:pPr algn="l">
                        <a:lnSpc>
                          <a:spcPts val="2879"/>
                        </a:lnSpc>
                        <a:defRPr/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Poppins"/>
                        </a:rPr>
                        <a:t>Pages</a:t>
                      </a:r>
                      <a:endParaRPr lang="en-US" sz="2400" b="1" dirty="0"/>
                    </a:p>
                  </a:txBody>
                  <a:tcPr marL="111034" marR="111034" marT="111034" marB="11103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2D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79"/>
                        </a:lnSpc>
                        <a:defRPr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Poppins"/>
                        </a:rPr>
                        <a:t>Content</a:t>
                      </a:r>
                      <a:endParaRPr lang="en-US" sz="2400" b="1"/>
                    </a:p>
                  </a:txBody>
                  <a:tcPr marL="111034" marR="111034" marT="111034" marB="11103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234829"/>
                  </a:ext>
                </a:extLst>
              </a:tr>
              <a:tr h="829270">
                <a:tc>
                  <a:txBody>
                    <a:bodyPr/>
                    <a:lstStyle/>
                    <a:p>
                      <a:pPr algn="l">
                        <a:lnSpc>
                          <a:spcPts val="2879"/>
                        </a:lnSpc>
                        <a:defRPr/>
                      </a:pPr>
                      <a:r>
                        <a:rPr lang="en-US" sz="2400">
                          <a:latin typeface="Poppins" pitchFamily="2" charset="77"/>
                          <a:cs typeface="Poppins" pitchFamily="2" charset="77"/>
                        </a:rPr>
                        <a:t>P.3</a:t>
                      </a:r>
                    </a:p>
                  </a:txBody>
                  <a:tcPr marL="111034" marR="111034" marT="111034" marB="11103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7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Poppins"/>
                        </a:rPr>
                        <a:t>Program Objectives</a:t>
                      </a:r>
                      <a:endParaRPr lang="en-US" sz="1100"/>
                    </a:p>
                  </a:txBody>
                  <a:tcPr marL="111034" marR="111034" marT="111034" marB="11103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9270">
                <a:tc>
                  <a:txBody>
                    <a:bodyPr/>
                    <a:lstStyle/>
                    <a:p>
                      <a:pPr algn="l">
                        <a:lnSpc>
                          <a:spcPts val="2879"/>
                        </a:lnSpc>
                        <a:defRPr/>
                      </a:pPr>
                      <a:r>
                        <a:rPr lang="en-US" sz="2400">
                          <a:latin typeface="Poppins" pitchFamily="2" charset="77"/>
                          <a:cs typeface="Poppins" pitchFamily="2" charset="77"/>
                        </a:rPr>
                        <a:t>P.4</a:t>
                      </a:r>
                    </a:p>
                  </a:txBody>
                  <a:tcPr marL="111034" marR="111034" marT="111034" marB="11103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7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Poppins"/>
                        </a:rPr>
                        <a:t>Badge &amp; Awards</a:t>
                      </a:r>
                      <a:endParaRPr lang="en-US" sz="1100"/>
                    </a:p>
                  </a:txBody>
                  <a:tcPr marL="111034" marR="111034" marT="111034" marB="11103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9270">
                <a:tc>
                  <a:txBody>
                    <a:bodyPr/>
                    <a:lstStyle/>
                    <a:p>
                      <a:pPr algn="l">
                        <a:lnSpc>
                          <a:spcPts val="2879"/>
                        </a:lnSpc>
                        <a:defRPr/>
                      </a:pPr>
                      <a:r>
                        <a:rPr lang="en-US" sz="2400">
                          <a:latin typeface="Poppins" pitchFamily="2" charset="77"/>
                          <a:cs typeface="Poppins" pitchFamily="2" charset="77"/>
                        </a:rPr>
                        <a:t>P.5</a:t>
                      </a:r>
                    </a:p>
                  </a:txBody>
                  <a:tcPr marL="111034" marR="111034" marT="111034" marB="11103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7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Poppins"/>
                        </a:rPr>
                        <a:t>How to Earn Hours</a:t>
                      </a:r>
                      <a:endParaRPr lang="en-US" sz="1100"/>
                    </a:p>
                  </a:txBody>
                  <a:tcPr marL="111034" marR="111034" marT="111034" marB="11103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9270">
                <a:tc>
                  <a:txBody>
                    <a:bodyPr/>
                    <a:lstStyle/>
                    <a:p>
                      <a:pPr algn="l">
                        <a:lnSpc>
                          <a:spcPts val="2879"/>
                        </a:lnSpc>
                        <a:defRPr/>
                      </a:pPr>
                      <a:r>
                        <a:rPr lang="en-US" sz="2400">
                          <a:latin typeface="Poppins" pitchFamily="2" charset="77"/>
                          <a:cs typeface="Poppins" pitchFamily="2" charset="77"/>
                        </a:rPr>
                        <a:t>P.6</a:t>
                      </a:r>
                    </a:p>
                  </a:txBody>
                  <a:tcPr marL="111034" marR="111034" marT="111034" marB="11103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7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Poppins"/>
                        </a:rPr>
                        <a:t>Program Cut-offs</a:t>
                      </a:r>
                      <a:endParaRPr lang="en-US" sz="1100"/>
                    </a:p>
                  </a:txBody>
                  <a:tcPr marL="111034" marR="111034" marT="111034" marB="11103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9270">
                <a:tc>
                  <a:txBody>
                    <a:bodyPr/>
                    <a:lstStyle/>
                    <a:p>
                      <a:pPr algn="l">
                        <a:lnSpc>
                          <a:spcPts val="2879"/>
                        </a:lnSpc>
                        <a:defRPr/>
                      </a:pPr>
                      <a:r>
                        <a:rPr lang="en-US" sz="2400">
                          <a:latin typeface="Poppins" pitchFamily="2" charset="77"/>
                          <a:cs typeface="Poppins" pitchFamily="2" charset="77"/>
                        </a:rPr>
                        <a:t>P.7 - 11</a:t>
                      </a:r>
                    </a:p>
                  </a:txBody>
                  <a:tcPr marL="111034" marR="111034" marT="111034" marB="11103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87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Poppins"/>
                        </a:rPr>
                        <a:t>Workflows</a:t>
                      </a:r>
                      <a:endParaRPr lang="en-US" sz="2400"/>
                    </a:p>
                  </a:txBody>
                  <a:tcPr marL="111034" marR="111034" marT="111034" marB="11103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0373732"/>
                  </a:ext>
                </a:extLst>
              </a:tr>
              <a:tr h="829270">
                <a:tc>
                  <a:txBody>
                    <a:bodyPr/>
                    <a:lstStyle/>
                    <a:p>
                      <a:pPr algn="l">
                        <a:lnSpc>
                          <a:spcPts val="2879"/>
                        </a:lnSpc>
                        <a:defRPr/>
                      </a:pPr>
                      <a:r>
                        <a:rPr lang="en-US" sz="2400" dirty="0">
                          <a:latin typeface="Poppins" pitchFamily="2" charset="77"/>
                          <a:cs typeface="Poppins" pitchFamily="2" charset="77"/>
                        </a:rPr>
                        <a:t>P.13-18</a:t>
                      </a:r>
                    </a:p>
                  </a:txBody>
                  <a:tcPr marL="111034" marR="111034" marT="111034" marB="11103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7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Poppins"/>
                        </a:rPr>
                        <a:t>DPDP Portal Navigation</a:t>
                      </a:r>
                      <a:endParaRPr lang="en-US" sz="1100"/>
                    </a:p>
                  </a:txBody>
                  <a:tcPr marL="111034" marR="111034" marT="111034" marB="11103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9270">
                <a:tc>
                  <a:txBody>
                    <a:bodyPr/>
                    <a:lstStyle/>
                    <a:p>
                      <a:pPr algn="l">
                        <a:lnSpc>
                          <a:spcPts val="2879"/>
                        </a:lnSpc>
                        <a:defRPr/>
                      </a:pPr>
                      <a:r>
                        <a:rPr lang="en-US" sz="2400">
                          <a:latin typeface="Poppins" pitchFamily="2" charset="77"/>
                          <a:cs typeface="Poppins" pitchFamily="2" charset="77"/>
                        </a:rPr>
                        <a:t>P.20</a:t>
                      </a:r>
                    </a:p>
                  </a:txBody>
                  <a:tcPr marL="111034" marR="111034" marT="111034" marB="11103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7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Poppins"/>
                        </a:rPr>
                        <a:t>Contact</a:t>
                      </a:r>
                      <a:endParaRPr lang="en-US" sz="1100"/>
                    </a:p>
                  </a:txBody>
                  <a:tcPr marL="111034" marR="111034" marT="111034" marB="11103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29270">
                <a:tc>
                  <a:txBody>
                    <a:bodyPr/>
                    <a:lstStyle/>
                    <a:p>
                      <a:pPr algn="l">
                        <a:lnSpc>
                          <a:spcPts val="2879"/>
                        </a:lnSpc>
                        <a:defRPr/>
                      </a:pPr>
                      <a:r>
                        <a:rPr lang="en-US" sz="2400">
                          <a:latin typeface="Poppins" pitchFamily="2" charset="77"/>
                          <a:cs typeface="Poppins" pitchFamily="2" charset="77"/>
                        </a:rPr>
                        <a:t>P.21 - 22</a:t>
                      </a:r>
                    </a:p>
                  </a:txBody>
                  <a:tcPr marL="111034" marR="111034" marT="111034" marB="11103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79"/>
                        </a:lnSpc>
                        <a:defRPr/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Poppins"/>
                        </a:rPr>
                        <a:t>Social Media &amp; Business Student Success Hub</a:t>
                      </a:r>
                      <a:endParaRPr lang="en-US" sz="1100" dirty="0"/>
                    </a:p>
                  </a:txBody>
                  <a:tcPr marL="111034" marR="111034" marT="111034" marB="11103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extBox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-5400000">
            <a:off x="-1883252" y="7693830"/>
            <a:ext cx="4305621" cy="288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9"/>
              </a:lnSpc>
            </a:pPr>
            <a:r>
              <a:rPr lang="en-US" sz="1200">
                <a:solidFill>
                  <a:srgbClr val="898989"/>
                </a:solidFill>
                <a:latin typeface="Poppins Light"/>
              </a:rPr>
              <a:t>GEORGE BROWN COLLEGE</a:t>
            </a:r>
          </a:p>
        </p:txBody>
      </p:sp>
      <p:sp>
        <p:nvSpPr>
          <p:cNvPr id="3" name="TextBox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-5400000">
            <a:off x="-1932148" y="2353774"/>
            <a:ext cx="4305621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39"/>
              </a:lnSpc>
            </a:pPr>
            <a:r>
              <a:rPr lang="en-US" sz="1200" dirty="0" err="1">
                <a:solidFill>
                  <a:srgbClr val="898989"/>
                </a:solidFill>
                <a:latin typeface="Poppins Light"/>
              </a:rPr>
              <a:t>CfB</a:t>
            </a:r>
            <a:r>
              <a:rPr lang="en-US" sz="1200" dirty="0">
                <a:solidFill>
                  <a:srgbClr val="898989"/>
                </a:solidFill>
                <a:latin typeface="Poppins Light"/>
              </a:rPr>
              <a:t> DEAN’S PROFESSIONAL DEVELOPMENT PROGRAM</a:t>
            </a:r>
          </a:p>
        </p:txBody>
      </p:sp>
      <p:sp>
        <p:nvSpPr>
          <p:cNvPr id="4" name="AutoShap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396819">
            <a:off x="-4600577" y="5143500"/>
            <a:ext cx="10296529" cy="0"/>
          </a:xfrm>
          <a:prstGeom prst="line">
            <a:avLst/>
          </a:prstGeom>
          <a:ln w="9525" cap="rnd">
            <a:solidFill>
              <a:srgbClr val="E7E6E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9050" y="0"/>
            <a:ext cx="642394" cy="10287000"/>
            <a:chOff x="0" y="0"/>
            <a:chExt cx="856526" cy="13716000"/>
          </a:xfrm>
        </p:grpSpPr>
        <p:sp>
          <p:nvSpPr>
            <p:cNvPr id="7" name="Freeform 7" hidden="1"/>
            <p:cNvSpPr/>
            <p:nvPr/>
          </p:nvSpPr>
          <p:spPr>
            <a:xfrm>
              <a:off x="0" y="0"/>
              <a:ext cx="856488" cy="13716000"/>
            </a:xfrm>
            <a:custGeom>
              <a:avLst/>
              <a:gdLst/>
              <a:ahLst/>
              <a:cxnLst/>
              <a:rect l="l" t="t" r="r" b="b"/>
              <a:pathLst>
                <a:path w="856488" h="13716000">
                  <a:moveTo>
                    <a:pt x="0" y="0"/>
                  </a:moveTo>
                  <a:lnTo>
                    <a:pt x="856488" y="0"/>
                  </a:lnTo>
                  <a:lnTo>
                    <a:pt x="856488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1237783" y="2419349"/>
            <a:ext cx="8062330" cy="134683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0" i="0" u="none" strike="noStrike" kern="1200" cap="none" spc="0" normalizeH="0" baseline="0" noProof="0">
                <a:ln>
                  <a:noFill/>
                </a:ln>
                <a:solidFill>
                  <a:srgbClr val="005AA5"/>
                </a:solidFill>
                <a:effectLst/>
                <a:uLnTx/>
                <a:uFillTx/>
                <a:latin typeface="Poppins Bold"/>
                <a:ea typeface="+mn-ea"/>
                <a:cs typeface="+mn-cs"/>
              </a:rPr>
              <a:t>Contact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37782" y="4364392"/>
            <a:ext cx="8062330" cy="3790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5"/>
              </a:lnSpc>
            </a:pPr>
            <a:r>
              <a:rPr lang="en-US" sz="2550">
                <a:solidFill>
                  <a:srgbClr val="000000"/>
                </a:solidFill>
                <a:latin typeface="Poppins Bold"/>
              </a:rPr>
              <a:t>Centre for Business</a:t>
            </a:r>
          </a:p>
          <a:p>
            <a:pPr algn="l">
              <a:lnSpc>
                <a:spcPts val="4335"/>
              </a:lnSpc>
            </a:pPr>
            <a:r>
              <a:rPr lang="en-US" sz="2550" u="sng">
                <a:solidFill>
                  <a:srgbClr val="000000"/>
                </a:solidFill>
                <a:latin typeface="Poppins"/>
                <a:hlinkClick r:id="rId2" tooltip="mailto:business@georgebrown.ca"/>
              </a:rPr>
              <a:t>business@georgebrown.ca</a:t>
            </a:r>
          </a:p>
          <a:p>
            <a:pPr algn="l">
              <a:lnSpc>
                <a:spcPts val="4335"/>
              </a:lnSpc>
            </a:pPr>
            <a:r>
              <a:rPr lang="en-US" sz="2550" u="sng">
                <a:solidFill>
                  <a:srgbClr val="000000"/>
                </a:solidFill>
                <a:latin typeface="Poppins"/>
                <a:hlinkClick r:id="rId3" tooltip="http://www.georgebrown.ca/business/contact"/>
              </a:rPr>
              <a:t>www.georgebrown.ca/business/contact</a:t>
            </a:r>
          </a:p>
          <a:p>
            <a:pPr algn="l">
              <a:lnSpc>
                <a:spcPts val="4335"/>
              </a:lnSpc>
            </a:pPr>
            <a:endParaRPr lang="en-US" sz="2550" u="sng">
              <a:solidFill>
                <a:srgbClr val="000000"/>
              </a:solidFill>
              <a:latin typeface="Poppins"/>
              <a:hlinkClick r:id="rId3" tooltip="http://www.georgebrown.ca/business/contact"/>
            </a:endParaRPr>
          </a:p>
          <a:p>
            <a:pPr algn="l">
              <a:lnSpc>
                <a:spcPts val="4335"/>
              </a:lnSpc>
            </a:pPr>
            <a:r>
              <a:rPr lang="en-US" sz="2550">
                <a:solidFill>
                  <a:srgbClr val="000000"/>
                </a:solidFill>
                <a:latin typeface="Poppins Bold"/>
              </a:rPr>
              <a:t>Centre for Business-</a:t>
            </a:r>
          </a:p>
          <a:p>
            <a:pPr algn="l">
              <a:lnSpc>
                <a:spcPts val="4335"/>
              </a:lnSpc>
            </a:pPr>
            <a:r>
              <a:rPr lang="en-US" sz="2550">
                <a:solidFill>
                  <a:srgbClr val="000000"/>
                </a:solidFill>
                <a:latin typeface="Poppins Bold"/>
              </a:rPr>
              <a:t>Marketing &amp; Events Team</a:t>
            </a:r>
          </a:p>
          <a:p>
            <a:pPr algn="l">
              <a:lnSpc>
                <a:spcPts val="4335"/>
              </a:lnSpc>
            </a:pPr>
            <a:r>
              <a:rPr lang="en-US" sz="2550">
                <a:solidFill>
                  <a:srgbClr val="000000"/>
                </a:solidFill>
                <a:latin typeface="Poppins"/>
              </a:rPr>
              <a:t>businessevents@georgebrown.ca</a:t>
            </a:r>
          </a:p>
        </p:txBody>
      </p:sp>
      <p:sp>
        <p:nvSpPr>
          <p:cNvPr id="10" name="Freeform 10" descr="A group of students going down the stairs"/>
          <p:cNvSpPr/>
          <p:nvPr/>
        </p:nvSpPr>
        <p:spPr>
          <a:xfrm>
            <a:off x="10565892" y="0"/>
            <a:ext cx="7722108" cy="10287000"/>
          </a:xfrm>
          <a:custGeom>
            <a:avLst/>
            <a:gdLst/>
            <a:ahLst/>
            <a:cxnLst/>
            <a:rect l="l" t="t" r="r" b="b"/>
            <a:pathLst>
              <a:path w="7722108" h="10287000">
                <a:moveTo>
                  <a:pt x="0" y="0"/>
                </a:moveTo>
                <a:lnTo>
                  <a:pt x="7722108" y="0"/>
                </a:lnTo>
                <a:lnTo>
                  <a:pt x="772210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302" r="-4" b="-6302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 hidden="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464810" y="0"/>
            <a:ext cx="11823191" cy="10287000"/>
            <a:chOff x="0" y="0"/>
            <a:chExt cx="15764254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764256" cy="13716000"/>
            </a:xfrm>
            <a:custGeom>
              <a:avLst/>
              <a:gdLst/>
              <a:ahLst/>
              <a:cxnLst/>
              <a:rect l="l" t="t" r="r" b="b"/>
              <a:pathLst>
                <a:path w="15764256" h="13716000">
                  <a:moveTo>
                    <a:pt x="0" y="0"/>
                  </a:moveTo>
                  <a:lnTo>
                    <a:pt x="15764256" y="0"/>
                  </a:lnTo>
                  <a:lnTo>
                    <a:pt x="15764256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>
            <a:spLocks noGrp="1"/>
          </p:cNvSpPr>
          <p:nvPr>
            <p:ph type="title" idx="4294967295"/>
          </p:nvPr>
        </p:nvSpPr>
        <p:spPr>
          <a:xfrm>
            <a:off x="1028700" y="620840"/>
            <a:ext cx="10179028" cy="81572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8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Bold"/>
                <a:ea typeface="+mn-ea"/>
                <a:cs typeface="+mn-cs"/>
              </a:rPr>
              <a:t>Follow Us on Social Media</a:t>
            </a:r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35926" y="2597205"/>
            <a:ext cx="8091488" cy="5395912"/>
          </a:xfrm>
          <a:custGeom>
            <a:avLst/>
            <a:gdLst/>
            <a:ahLst/>
            <a:cxnLst/>
            <a:rect l="l" t="t" r="r" b="b"/>
            <a:pathLst>
              <a:path w="8091488" h="5395912">
                <a:moveTo>
                  <a:pt x="0" y="0"/>
                </a:moveTo>
                <a:lnTo>
                  <a:pt x="8091488" y="0"/>
                </a:lnTo>
                <a:lnTo>
                  <a:pt x="8091488" y="5395913"/>
                </a:lnTo>
                <a:lnTo>
                  <a:pt x="0" y="53959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84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 descr="QR code to @gbc.business Instgram page"/>
          <p:cNvSpPr/>
          <p:nvPr/>
        </p:nvSpPr>
        <p:spPr>
          <a:xfrm>
            <a:off x="5189220" y="1979143"/>
            <a:ext cx="2327414" cy="2345739"/>
          </a:xfrm>
          <a:custGeom>
            <a:avLst/>
            <a:gdLst/>
            <a:ahLst/>
            <a:cxnLst/>
            <a:rect l="l" t="t" r="r" b="b"/>
            <a:pathLst>
              <a:path w="2327414" h="2345739">
                <a:moveTo>
                  <a:pt x="0" y="0"/>
                </a:moveTo>
                <a:lnTo>
                  <a:pt x="2327414" y="0"/>
                </a:lnTo>
                <a:lnTo>
                  <a:pt x="2327414" y="2345739"/>
                </a:lnTo>
                <a:lnTo>
                  <a:pt x="0" y="23457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EB4F3C-A23D-6F33-CD51-4E044CCE319A}"/>
              </a:ext>
            </a:extLst>
          </p:cNvPr>
          <p:cNvSpPr txBox="1"/>
          <p:nvPr/>
        </p:nvSpPr>
        <p:spPr>
          <a:xfrm>
            <a:off x="3049121" y="4587128"/>
            <a:ext cx="7441266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>
                <a:latin typeface="Poppins Bold"/>
              </a:rPr>
              <a:t>Instagram: </a:t>
            </a:r>
            <a:r>
              <a:rPr lang="en-US" sz="3000" u="sng">
                <a:solidFill>
                  <a:srgbClr val="0000FF"/>
                </a:solidFill>
                <a:latin typeface="Poppins"/>
                <a:cs typeface="Segoe UI"/>
                <a:hlinkClick r:id="rId5"/>
              </a:rPr>
              <a:t>@gbc.business</a:t>
            </a:r>
            <a:endParaRPr lang="en-US"/>
          </a:p>
        </p:txBody>
      </p:sp>
      <p:sp>
        <p:nvSpPr>
          <p:cNvPr id="11" name="Freeform 11" descr="QR code to Centre for Business LinkedIn page"/>
          <p:cNvSpPr/>
          <p:nvPr/>
        </p:nvSpPr>
        <p:spPr>
          <a:xfrm>
            <a:off x="5189220" y="5422961"/>
            <a:ext cx="2225554" cy="2243079"/>
          </a:xfrm>
          <a:custGeom>
            <a:avLst/>
            <a:gdLst/>
            <a:ahLst/>
            <a:cxnLst/>
            <a:rect l="l" t="t" r="r" b="b"/>
            <a:pathLst>
              <a:path w="2225554" h="2243079">
                <a:moveTo>
                  <a:pt x="0" y="0"/>
                </a:moveTo>
                <a:lnTo>
                  <a:pt x="2225554" y="0"/>
                </a:lnTo>
                <a:lnTo>
                  <a:pt x="2225554" y="2243079"/>
                </a:lnTo>
                <a:lnTo>
                  <a:pt x="0" y="22430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BC87EE-0466-ECDA-19D4-BC6D450D24C4}"/>
              </a:ext>
            </a:extLst>
          </p:cNvPr>
          <p:cNvSpPr txBox="1"/>
          <p:nvPr/>
        </p:nvSpPr>
        <p:spPr>
          <a:xfrm>
            <a:off x="3049122" y="7990915"/>
            <a:ext cx="6836148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>
                <a:latin typeface="Poppins Bold"/>
              </a:rPr>
              <a:t>LinkedIn: </a:t>
            </a:r>
            <a:r>
              <a:rPr lang="en-US" sz="3000" u="sng">
                <a:solidFill>
                  <a:srgbClr val="0000FF"/>
                </a:solidFill>
                <a:latin typeface="Poppins"/>
                <a:cs typeface="Segoe UI"/>
                <a:hlinkClick r:id="rId7"/>
              </a:rPr>
              <a:t>Centre for Business</a:t>
            </a:r>
            <a:endParaRPr lang="en-US"/>
          </a:p>
        </p:txBody>
      </p: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831885" y="2872924"/>
            <a:ext cx="8167688" cy="5470524"/>
            <a:chOff x="0" y="0"/>
            <a:chExt cx="10890250" cy="729403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890250" cy="7293991"/>
            </a:xfrm>
            <a:custGeom>
              <a:avLst/>
              <a:gdLst/>
              <a:ahLst/>
              <a:cxnLst/>
              <a:rect l="l" t="t" r="r" b="b"/>
              <a:pathLst>
                <a:path w="10890250" h="7293991">
                  <a:moveTo>
                    <a:pt x="50800" y="0"/>
                  </a:moveTo>
                  <a:lnTo>
                    <a:pt x="10839450" y="0"/>
                  </a:lnTo>
                  <a:cubicBezTo>
                    <a:pt x="10867517" y="0"/>
                    <a:pt x="10890250" y="22733"/>
                    <a:pt x="10890250" y="50800"/>
                  </a:cubicBezTo>
                  <a:lnTo>
                    <a:pt x="10890250" y="7243191"/>
                  </a:lnTo>
                  <a:cubicBezTo>
                    <a:pt x="10890250" y="7271258"/>
                    <a:pt x="10867517" y="7293991"/>
                    <a:pt x="10839450" y="7293991"/>
                  </a:cubicBezTo>
                  <a:lnTo>
                    <a:pt x="50800" y="7293991"/>
                  </a:lnTo>
                  <a:cubicBezTo>
                    <a:pt x="22733" y="7293991"/>
                    <a:pt x="0" y="7271258"/>
                    <a:pt x="0" y="7243191"/>
                  </a:cubicBezTo>
                  <a:lnTo>
                    <a:pt x="0" y="50800"/>
                  </a:lnTo>
                  <a:cubicBezTo>
                    <a:pt x="0" y="22733"/>
                    <a:pt x="22733" y="0"/>
                    <a:pt x="50800" y="0"/>
                  </a:cubicBezTo>
                  <a:moveTo>
                    <a:pt x="50800" y="101600"/>
                  </a:moveTo>
                  <a:lnTo>
                    <a:pt x="50800" y="50800"/>
                  </a:lnTo>
                  <a:lnTo>
                    <a:pt x="101600" y="50800"/>
                  </a:lnTo>
                  <a:lnTo>
                    <a:pt x="101600" y="7243191"/>
                  </a:lnTo>
                  <a:lnTo>
                    <a:pt x="50800" y="7243191"/>
                  </a:lnTo>
                  <a:lnTo>
                    <a:pt x="50800" y="7192391"/>
                  </a:lnTo>
                  <a:lnTo>
                    <a:pt x="10839450" y="7192391"/>
                  </a:lnTo>
                  <a:lnTo>
                    <a:pt x="10839450" y="7243191"/>
                  </a:lnTo>
                  <a:lnTo>
                    <a:pt x="10788650" y="7243191"/>
                  </a:lnTo>
                  <a:lnTo>
                    <a:pt x="10788650" y="50800"/>
                  </a:lnTo>
                  <a:lnTo>
                    <a:pt x="10839450" y="50800"/>
                  </a:lnTo>
                  <a:lnTo>
                    <a:pt x="10839450" y="101600"/>
                  </a:lnTo>
                  <a:lnTo>
                    <a:pt x="50800" y="101600"/>
                  </a:lnTo>
                  <a:close/>
                </a:path>
              </a:pathLst>
            </a:custGeom>
            <a:solidFill>
              <a:srgbClr val="005AA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53229" y="5658452"/>
            <a:ext cx="1781096" cy="1781095"/>
          </a:xfrm>
          <a:custGeom>
            <a:avLst/>
            <a:gdLst/>
            <a:ahLst/>
            <a:cxnLst/>
            <a:rect l="l" t="t" r="r" b="b"/>
            <a:pathLst>
              <a:path w="1781096" h="1781095">
                <a:moveTo>
                  <a:pt x="0" y="0"/>
                </a:moveTo>
                <a:lnTo>
                  <a:pt x="1781096" y="0"/>
                </a:lnTo>
                <a:lnTo>
                  <a:pt x="1781096" y="1781096"/>
                </a:lnTo>
                <a:lnTo>
                  <a:pt x="0" y="17810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53229" y="2219290"/>
            <a:ext cx="1865443" cy="1865443"/>
          </a:xfrm>
          <a:custGeom>
            <a:avLst/>
            <a:gdLst/>
            <a:ahLst/>
            <a:cxnLst/>
            <a:rect l="l" t="t" r="r" b="b"/>
            <a:pathLst>
              <a:path w="1865443" h="1865443">
                <a:moveTo>
                  <a:pt x="0" y="0"/>
                </a:moveTo>
                <a:lnTo>
                  <a:pt x="1865444" y="0"/>
                </a:lnTo>
                <a:lnTo>
                  <a:pt x="1865444" y="1865443"/>
                </a:lnTo>
                <a:lnTo>
                  <a:pt x="0" y="18654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>
            <a:spLocks noGrp="1"/>
          </p:cNvSpPr>
          <p:nvPr>
            <p:ph type="title" idx="4294967295"/>
          </p:nvPr>
        </p:nvSpPr>
        <p:spPr>
          <a:xfrm>
            <a:off x="1028700" y="620840"/>
            <a:ext cx="14844347" cy="81572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8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Bold"/>
                <a:ea typeface="+mn-ea"/>
                <a:cs typeface="+mn-cs"/>
              </a:rPr>
              <a:t>Business Students Success Hub (BSSH)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91409" y="3248025"/>
            <a:ext cx="8070870" cy="3648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3000">
                <a:solidFill>
                  <a:srgbClr val="000000"/>
                </a:solidFill>
                <a:latin typeface="Poppins"/>
              </a:rPr>
              <a:t>To access the Business Student </a:t>
            </a:r>
          </a:p>
          <a:p>
            <a:pPr algn="l">
              <a:lnSpc>
                <a:spcPts val="4800"/>
              </a:lnSpc>
            </a:pPr>
            <a:r>
              <a:rPr lang="en-US" sz="3000">
                <a:solidFill>
                  <a:srgbClr val="000000"/>
                </a:solidFill>
                <a:latin typeface="Poppins"/>
              </a:rPr>
              <a:t>Success Hub log in to </a:t>
            </a:r>
            <a:r>
              <a:rPr lang="en-US" sz="3000">
                <a:solidFill>
                  <a:srgbClr val="000000"/>
                </a:solidFill>
                <a:latin typeface="Poppins Bold"/>
              </a:rPr>
              <a:t>D2L</a:t>
            </a:r>
            <a:r>
              <a:rPr lang="en-US" sz="3000">
                <a:solidFill>
                  <a:srgbClr val="000000"/>
                </a:solidFill>
                <a:latin typeface="Poppins"/>
              </a:rPr>
              <a:t> Brightspace(learn.georgebrown.ca)</a:t>
            </a:r>
          </a:p>
          <a:p>
            <a:pPr algn="l">
              <a:lnSpc>
                <a:spcPts val="4800"/>
              </a:lnSpc>
            </a:pPr>
            <a:endParaRPr lang="en-US" sz="3000">
              <a:solidFill>
                <a:srgbClr val="000000"/>
              </a:solidFill>
              <a:latin typeface="Poppins"/>
            </a:endParaRPr>
          </a:p>
          <a:p>
            <a:pPr algn="l">
              <a:lnSpc>
                <a:spcPts val="4800"/>
              </a:lnSpc>
            </a:pPr>
            <a:r>
              <a:rPr lang="en-US" sz="3000">
                <a:solidFill>
                  <a:srgbClr val="000000"/>
                </a:solidFill>
                <a:latin typeface="Poppins"/>
              </a:rPr>
              <a:t>Under </a:t>
            </a:r>
            <a:r>
              <a:rPr lang="en-US" sz="3000">
                <a:solidFill>
                  <a:srgbClr val="000000"/>
                </a:solidFill>
                <a:latin typeface="Poppins Bold"/>
              </a:rPr>
              <a:t>Communities and Organizations</a:t>
            </a:r>
            <a:r>
              <a:rPr lang="en-US" sz="3000">
                <a:solidFill>
                  <a:srgbClr val="000000"/>
                </a:solidFill>
                <a:latin typeface="Poppins"/>
              </a:rPr>
              <a:t>, click on </a:t>
            </a:r>
            <a:r>
              <a:rPr lang="en-US" sz="3000">
                <a:solidFill>
                  <a:srgbClr val="000000"/>
                </a:solidFill>
                <a:latin typeface="Poppins Bold"/>
              </a:rPr>
              <a:t>Business Student Success Hub</a:t>
            </a:r>
            <a:r>
              <a:rPr lang="en-US" sz="3000">
                <a:solidFill>
                  <a:srgbClr val="000000"/>
                </a:solidFill>
                <a:latin typeface="Poppins"/>
              </a:rPr>
              <a:t>.</a:t>
            </a:r>
          </a:p>
        </p:txBody>
      </p:sp>
      <p:sp>
        <p:nvSpPr>
          <p:cNvPr id="3" name="Freeform 3" descr="Functions of Business Student Success Hub&#10;- Centre for Business online learning community&#10;- A virtual space to connect with peers&#10;- access resources to support your learning&#10;- view students opportunities and events"/>
          <p:cNvSpPr/>
          <p:nvPr/>
        </p:nvSpPr>
        <p:spPr>
          <a:xfrm>
            <a:off x="9896475" y="1956129"/>
            <a:ext cx="7458075" cy="7458075"/>
          </a:xfrm>
          <a:custGeom>
            <a:avLst/>
            <a:gdLst/>
            <a:ahLst/>
            <a:cxnLst/>
            <a:rect l="l" t="t" r="r" b="b"/>
            <a:pathLst>
              <a:path w="7458075" h="7458075">
                <a:moveTo>
                  <a:pt x="0" y="0"/>
                </a:moveTo>
                <a:lnTo>
                  <a:pt x="7458075" y="0"/>
                </a:lnTo>
                <a:lnTo>
                  <a:pt x="7458075" y="7458075"/>
                </a:lnTo>
                <a:lnTo>
                  <a:pt x="0" y="74580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Grp="1"/>
          </p:cNvSpPr>
          <p:nvPr>
            <p:ph type="title" idx="4294967295"/>
          </p:nvPr>
        </p:nvSpPr>
        <p:spPr>
          <a:xfrm>
            <a:off x="1051057" y="548163"/>
            <a:ext cx="16639368" cy="81572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8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Bold"/>
                <a:ea typeface="+mn-ea"/>
                <a:cs typeface="+mn-cs"/>
              </a:rPr>
              <a:t>Program Objectives</a:t>
            </a:r>
          </a:p>
        </p:txBody>
      </p:sp>
      <p:grpSp>
        <p:nvGrpSpPr>
          <p:cNvPr id="5" name="Group 5" descr="A group of girls attending CfB student engagement events"/>
          <p:cNvGrpSpPr/>
          <p:nvPr/>
        </p:nvGrpSpPr>
        <p:grpSpPr>
          <a:xfrm>
            <a:off x="1080005" y="2483282"/>
            <a:ext cx="4314624" cy="3666020"/>
            <a:chOff x="0" y="0"/>
            <a:chExt cx="5752832" cy="48880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752846" cy="4887976"/>
            </a:xfrm>
            <a:custGeom>
              <a:avLst/>
              <a:gdLst/>
              <a:ahLst/>
              <a:cxnLst/>
              <a:rect l="l" t="t" r="r" b="b"/>
              <a:pathLst>
                <a:path w="5752846" h="4887976">
                  <a:moveTo>
                    <a:pt x="0" y="0"/>
                  </a:moveTo>
                  <a:lnTo>
                    <a:pt x="5752846" y="0"/>
                  </a:lnTo>
                  <a:lnTo>
                    <a:pt x="5752846" y="4887976"/>
                  </a:lnTo>
                  <a:lnTo>
                    <a:pt x="0" y="4887976"/>
                  </a:lnTo>
                  <a:close/>
                </a:path>
              </a:pathLst>
            </a:custGeom>
            <a:blipFill>
              <a:blip r:embed="rId2"/>
              <a:stretch>
                <a:fillRect l="-20805" r="-2080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080005" y="6500535"/>
            <a:ext cx="4311190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5AA5"/>
                </a:solidFill>
                <a:latin typeface="Poppins Bold"/>
              </a:rPr>
              <a:t>Engagement</a:t>
            </a:r>
          </a:p>
        </p:txBody>
      </p:sp>
      <p:grpSp>
        <p:nvGrpSpPr>
          <p:cNvPr id="20" name="Group 20" descr="Encourage student participation in CfB events and activities.&#10;"/>
          <p:cNvGrpSpPr/>
          <p:nvPr/>
        </p:nvGrpSpPr>
        <p:grpSpPr>
          <a:xfrm>
            <a:off x="1080005" y="7343469"/>
            <a:ext cx="4311190" cy="1756258"/>
            <a:chOff x="0" y="0"/>
            <a:chExt cx="5748254" cy="234167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748274" cy="2341724"/>
            </a:xfrm>
            <a:custGeom>
              <a:avLst/>
              <a:gdLst/>
              <a:ahLst/>
              <a:cxnLst/>
              <a:rect l="l" t="t" r="r" b="b"/>
              <a:pathLst>
                <a:path w="5748274" h="2341724">
                  <a:moveTo>
                    <a:pt x="0" y="0"/>
                  </a:moveTo>
                  <a:lnTo>
                    <a:pt x="5748274" y="0"/>
                  </a:lnTo>
                  <a:lnTo>
                    <a:pt x="5748274" y="2341724"/>
                  </a:lnTo>
                  <a:lnTo>
                    <a:pt x="0" y="2341724"/>
                  </a:lnTo>
                  <a:close/>
                </a:path>
              </a:pathLst>
            </a:custGeom>
            <a:solidFill>
              <a:srgbClr val="005AA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 descr="Encourage student participation in CfB events and activities.&#10;"/>
            <p:cNvSpPr txBox="1"/>
            <p:nvPr/>
          </p:nvSpPr>
          <p:spPr>
            <a:xfrm>
              <a:off x="0" y="-19050"/>
              <a:ext cx="5748254" cy="23607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r>
                <a:rPr lang="en-US" sz="2400">
                  <a:solidFill>
                    <a:srgbClr val="FFFFFF"/>
                  </a:solidFill>
                  <a:latin typeface="Poppins Light"/>
                </a:rPr>
                <a:t>Encourage student participation in </a:t>
              </a:r>
              <a:r>
                <a:rPr lang="en-US" sz="2400" err="1">
                  <a:solidFill>
                    <a:srgbClr val="FFFFFF"/>
                  </a:solidFill>
                  <a:latin typeface="Poppins Light"/>
                </a:rPr>
                <a:t>CfB</a:t>
              </a:r>
              <a:r>
                <a:rPr lang="en-US" sz="2400">
                  <a:solidFill>
                    <a:srgbClr val="FFFFFF"/>
                  </a:solidFill>
                  <a:latin typeface="Poppins Light"/>
                </a:rPr>
                <a:t> events and activities.</a:t>
              </a:r>
            </a:p>
          </p:txBody>
        </p:sp>
      </p:grpSp>
      <p:grpSp>
        <p:nvGrpSpPr>
          <p:cNvPr id="7" name="Group 7" descr="A group of students participated the Business Symposium as volunteers"/>
          <p:cNvGrpSpPr/>
          <p:nvPr/>
        </p:nvGrpSpPr>
        <p:grpSpPr>
          <a:xfrm>
            <a:off x="7103510" y="2483282"/>
            <a:ext cx="4314624" cy="3666020"/>
            <a:chOff x="0" y="0"/>
            <a:chExt cx="5752832" cy="488802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752846" cy="4887976"/>
            </a:xfrm>
            <a:custGeom>
              <a:avLst/>
              <a:gdLst/>
              <a:ahLst/>
              <a:cxnLst/>
              <a:rect l="l" t="t" r="r" b="b"/>
              <a:pathLst>
                <a:path w="5752846" h="4887976">
                  <a:moveTo>
                    <a:pt x="0" y="0"/>
                  </a:moveTo>
                  <a:lnTo>
                    <a:pt x="5752846" y="0"/>
                  </a:lnTo>
                  <a:lnTo>
                    <a:pt x="5752846" y="4887976"/>
                  </a:lnTo>
                  <a:lnTo>
                    <a:pt x="0" y="4887976"/>
                  </a:lnTo>
                  <a:close/>
                </a:path>
              </a:pathLst>
            </a:custGeom>
            <a:blipFill>
              <a:blip r:embed="rId3"/>
              <a:stretch>
                <a:fillRect l="-20805" r="-2080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7103510" y="6495701"/>
            <a:ext cx="4312906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5AA5"/>
                </a:solidFill>
                <a:latin typeface="Poppins Bold"/>
              </a:rPr>
              <a:t>Connection</a:t>
            </a:r>
          </a:p>
        </p:txBody>
      </p:sp>
      <p:grpSp>
        <p:nvGrpSpPr>
          <p:cNvPr id="23" name="Group 23" descr="Build community, make connections and create a sense of belonging.&#10;"/>
          <p:cNvGrpSpPr/>
          <p:nvPr/>
        </p:nvGrpSpPr>
        <p:grpSpPr>
          <a:xfrm>
            <a:off x="7103509" y="7343469"/>
            <a:ext cx="4311190" cy="1756258"/>
            <a:chOff x="0" y="0"/>
            <a:chExt cx="5748254" cy="234167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748274" cy="2341724"/>
            </a:xfrm>
            <a:custGeom>
              <a:avLst/>
              <a:gdLst/>
              <a:ahLst/>
              <a:cxnLst/>
              <a:rect l="l" t="t" r="r" b="b"/>
              <a:pathLst>
                <a:path w="5748274" h="2341724">
                  <a:moveTo>
                    <a:pt x="0" y="0"/>
                  </a:moveTo>
                  <a:lnTo>
                    <a:pt x="5748274" y="0"/>
                  </a:lnTo>
                  <a:lnTo>
                    <a:pt x="5748274" y="2341724"/>
                  </a:lnTo>
                  <a:lnTo>
                    <a:pt x="0" y="2341724"/>
                  </a:lnTo>
                  <a:close/>
                </a:path>
              </a:pathLst>
            </a:custGeom>
            <a:solidFill>
              <a:srgbClr val="005AA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 descr="Build community, make connections and create a sense of belonging.&#10;"/>
            <p:cNvSpPr txBox="1"/>
            <p:nvPr/>
          </p:nvSpPr>
          <p:spPr>
            <a:xfrm>
              <a:off x="0" y="-19050"/>
              <a:ext cx="5748254" cy="23607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r>
                <a:rPr lang="en-US" sz="2400" dirty="0">
                  <a:solidFill>
                    <a:srgbClr val="FFFFFF"/>
                  </a:solidFill>
                  <a:latin typeface="Poppins Light"/>
                </a:rPr>
                <a:t>Build community, make connections and create a sense of belonging.</a:t>
              </a:r>
            </a:p>
          </p:txBody>
        </p:sp>
      </p:grpSp>
      <p:grpSp>
        <p:nvGrpSpPr>
          <p:cNvPr id="9" name="Group 9" descr="The Dean handing awards to 3 students from CfB"/>
          <p:cNvGrpSpPr/>
          <p:nvPr/>
        </p:nvGrpSpPr>
        <p:grpSpPr>
          <a:xfrm>
            <a:off x="13127014" y="2483282"/>
            <a:ext cx="4314624" cy="3666020"/>
            <a:chOff x="0" y="0"/>
            <a:chExt cx="5752832" cy="488802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752846" cy="4887976"/>
            </a:xfrm>
            <a:custGeom>
              <a:avLst/>
              <a:gdLst/>
              <a:ahLst/>
              <a:cxnLst/>
              <a:rect l="l" t="t" r="r" b="b"/>
              <a:pathLst>
                <a:path w="5752846" h="4887976">
                  <a:moveTo>
                    <a:pt x="0" y="0"/>
                  </a:moveTo>
                  <a:lnTo>
                    <a:pt x="5752846" y="0"/>
                  </a:lnTo>
                  <a:lnTo>
                    <a:pt x="5752846" y="4887976"/>
                  </a:lnTo>
                  <a:lnTo>
                    <a:pt x="0" y="4887976"/>
                  </a:lnTo>
                  <a:close/>
                </a:path>
              </a:pathLst>
            </a:custGeom>
            <a:blipFill>
              <a:blip r:embed="rId4"/>
              <a:stretch>
                <a:fillRect l="-6644" r="-664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3128731" y="6495701"/>
            <a:ext cx="4312906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5AA5"/>
                </a:solidFill>
                <a:latin typeface="Poppins Bold"/>
              </a:rPr>
              <a:t>Recognition</a:t>
            </a:r>
          </a:p>
        </p:txBody>
      </p:sp>
      <p:grpSp>
        <p:nvGrpSpPr>
          <p:cNvPr id="26" name="Group 26" descr="Recognize and acknowledge student contributions with co-curricular records.&#10;"/>
          <p:cNvGrpSpPr/>
          <p:nvPr/>
        </p:nvGrpSpPr>
        <p:grpSpPr>
          <a:xfrm>
            <a:off x="13127012" y="7329181"/>
            <a:ext cx="4311206" cy="1770581"/>
            <a:chOff x="0" y="-19050"/>
            <a:chExt cx="5748275" cy="2360775"/>
          </a:xfrm>
        </p:grpSpPr>
        <p:sp>
          <p:nvSpPr>
            <p:cNvPr id="27" name="Freeform 27"/>
            <p:cNvSpPr/>
            <p:nvPr/>
          </p:nvSpPr>
          <p:spPr>
            <a:xfrm>
              <a:off x="0" y="1"/>
              <a:ext cx="5748275" cy="2341724"/>
            </a:xfrm>
            <a:custGeom>
              <a:avLst/>
              <a:gdLst/>
              <a:ahLst/>
              <a:cxnLst/>
              <a:rect l="l" t="t" r="r" b="b"/>
              <a:pathLst>
                <a:path w="5748274" h="2341724">
                  <a:moveTo>
                    <a:pt x="0" y="0"/>
                  </a:moveTo>
                  <a:lnTo>
                    <a:pt x="5748274" y="0"/>
                  </a:lnTo>
                  <a:lnTo>
                    <a:pt x="5748274" y="2341724"/>
                  </a:lnTo>
                  <a:lnTo>
                    <a:pt x="0" y="2341724"/>
                  </a:lnTo>
                  <a:close/>
                </a:path>
              </a:pathLst>
            </a:custGeom>
            <a:solidFill>
              <a:srgbClr val="005AA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19050"/>
              <a:ext cx="5748256" cy="23607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r>
                <a:rPr lang="en-US" sz="2400">
                  <a:solidFill>
                    <a:srgbClr val="FFFFFF"/>
                  </a:solidFill>
                  <a:latin typeface="Poppins Light"/>
                </a:rPr>
                <a:t>Recognize and acknowledge student contributions with co-curricular records.</a:t>
              </a:r>
            </a:p>
          </p:txBody>
        </p:sp>
      </p:grpSp>
      <p:grpSp>
        <p:nvGrpSpPr>
          <p:cNvPr id="11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39569" y="2270606"/>
            <a:ext cx="4387390" cy="3742220"/>
            <a:chOff x="0" y="0"/>
            <a:chExt cx="5849854" cy="498962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849874" cy="4989576"/>
            </a:xfrm>
            <a:custGeom>
              <a:avLst/>
              <a:gdLst/>
              <a:ahLst/>
              <a:cxnLst/>
              <a:rect l="l" t="t" r="r" b="b"/>
              <a:pathLst>
                <a:path w="5849874" h="4989576">
                  <a:moveTo>
                    <a:pt x="50800" y="0"/>
                  </a:moveTo>
                  <a:lnTo>
                    <a:pt x="5799074" y="0"/>
                  </a:lnTo>
                  <a:cubicBezTo>
                    <a:pt x="5827141" y="0"/>
                    <a:pt x="5849874" y="22733"/>
                    <a:pt x="5849874" y="50800"/>
                  </a:cubicBezTo>
                  <a:lnTo>
                    <a:pt x="5849874" y="4938776"/>
                  </a:lnTo>
                  <a:cubicBezTo>
                    <a:pt x="5849874" y="4966843"/>
                    <a:pt x="5827141" y="4989576"/>
                    <a:pt x="5799074" y="4989576"/>
                  </a:cubicBezTo>
                  <a:lnTo>
                    <a:pt x="50800" y="4989576"/>
                  </a:lnTo>
                  <a:cubicBezTo>
                    <a:pt x="22733" y="4989576"/>
                    <a:pt x="0" y="4966843"/>
                    <a:pt x="0" y="4938776"/>
                  </a:cubicBezTo>
                  <a:lnTo>
                    <a:pt x="0" y="50800"/>
                  </a:lnTo>
                  <a:cubicBezTo>
                    <a:pt x="0" y="22733"/>
                    <a:pt x="22733" y="0"/>
                    <a:pt x="50800" y="0"/>
                  </a:cubicBezTo>
                  <a:moveTo>
                    <a:pt x="50800" y="101600"/>
                  </a:moveTo>
                  <a:lnTo>
                    <a:pt x="50800" y="50800"/>
                  </a:lnTo>
                  <a:lnTo>
                    <a:pt x="101600" y="50800"/>
                  </a:lnTo>
                  <a:lnTo>
                    <a:pt x="101600" y="4938776"/>
                  </a:lnTo>
                  <a:lnTo>
                    <a:pt x="50800" y="4938776"/>
                  </a:lnTo>
                  <a:lnTo>
                    <a:pt x="50800" y="4887976"/>
                  </a:lnTo>
                  <a:lnTo>
                    <a:pt x="5799074" y="4887976"/>
                  </a:lnTo>
                  <a:lnTo>
                    <a:pt x="5799074" y="4938776"/>
                  </a:lnTo>
                  <a:lnTo>
                    <a:pt x="5748274" y="4938776"/>
                  </a:lnTo>
                  <a:lnTo>
                    <a:pt x="5748274" y="50800"/>
                  </a:lnTo>
                  <a:lnTo>
                    <a:pt x="5799074" y="50800"/>
                  </a:lnTo>
                  <a:lnTo>
                    <a:pt x="5799074" y="101600"/>
                  </a:lnTo>
                  <a:lnTo>
                    <a:pt x="50800" y="101600"/>
                  </a:lnTo>
                  <a:close/>
                </a:path>
              </a:pathLst>
            </a:custGeom>
            <a:solidFill>
              <a:srgbClr val="005AA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274087" y="2270606"/>
            <a:ext cx="4387391" cy="3742220"/>
            <a:chOff x="0" y="0"/>
            <a:chExt cx="5849854" cy="498962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849874" cy="4989576"/>
            </a:xfrm>
            <a:custGeom>
              <a:avLst/>
              <a:gdLst/>
              <a:ahLst/>
              <a:cxnLst/>
              <a:rect l="l" t="t" r="r" b="b"/>
              <a:pathLst>
                <a:path w="5849874" h="4989576">
                  <a:moveTo>
                    <a:pt x="50800" y="0"/>
                  </a:moveTo>
                  <a:lnTo>
                    <a:pt x="5799074" y="0"/>
                  </a:lnTo>
                  <a:cubicBezTo>
                    <a:pt x="5827141" y="0"/>
                    <a:pt x="5849874" y="22733"/>
                    <a:pt x="5849874" y="50800"/>
                  </a:cubicBezTo>
                  <a:lnTo>
                    <a:pt x="5849874" y="4938776"/>
                  </a:lnTo>
                  <a:cubicBezTo>
                    <a:pt x="5849874" y="4966843"/>
                    <a:pt x="5827141" y="4989576"/>
                    <a:pt x="5799074" y="4989576"/>
                  </a:cubicBezTo>
                  <a:lnTo>
                    <a:pt x="50800" y="4989576"/>
                  </a:lnTo>
                  <a:cubicBezTo>
                    <a:pt x="22733" y="4989576"/>
                    <a:pt x="0" y="4966843"/>
                    <a:pt x="0" y="4938776"/>
                  </a:cubicBezTo>
                  <a:lnTo>
                    <a:pt x="0" y="50800"/>
                  </a:lnTo>
                  <a:cubicBezTo>
                    <a:pt x="0" y="22733"/>
                    <a:pt x="22733" y="0"/>
                    <a:pt x="50800" y="0"/>
                  </a:cubicBezTo>
                  <a:moveTo>
                    <a:pt x="50800" y="101600"/>
                  </a:moveTo>
                  <a:lnTo>
                    <a:pt x="50800" y="50800"/>
                  </a:lnTo>
                  <a:lnTo>
                    <a:pt x="101600" y="50800"/>
                  </a:lnTo>
                  <a:lnTo>
                    <a:pt x="101600" y="4938776"/>
                  </a:lnTo>
                  <a:lnTo>
                    <a:pt x="50800" y="4938776"/>
                  </a:lnTo>
                  <a:lnTo>
                    <a:pt x="50800" y="4887976"/>
                  </a:lnTo>
                  <a:lnTo>
                    <a:pt x="5799074" y="4887976"/>
                  </a:lnTo>
                  <a:lnTo>
                    <a:pt x="5799074" y="4938776"/>
                  </a:lnTo>
                  <a:lnTo>
                    <a:pt x="5748274" y="4938776"/>
                  </a:lnTo>
                  <a:lnTo>
                    <a:pt x="5748274" y="50800"/>
                  </a:lnTo>
                  <a:lnTo>
                    <a:pt x="5799074" y="50800"/>
                  </a:lnTo>
                  <a:lnTo>
                    <a:pt x="5799074" y="101600"/>
                  </a:lnTo>
                  <a:lnTo>
                    <a:pt x="50800" y="101600"/>
                  </a:lnTo>
                  <a:close/>
                </a:path>
              </a:pathLst>
            </a:custGeom>
            <a:solidFill>
              <a:srgbClr val="005AA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226579" y="2270606"/>
            <a:ext cx="4387391" cy="3742220"/>
            <a:chOff x="0" y="0"/>
            <a:chExt cx="5849854" cy="498962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849874" cy="4989576"/>
            </a:xfrm>
            <a:custGeom>
              <a:avLst/>
              <a:gdLst/>
              <a:ahLst/>
              <a:cxnLst/>
              <a:rect l="l" t="t" r="r" b="b"/>
              <a:pathLst>
                <a:path w="5849874" h="4989576">
                  <a:moveTo>
                    <a:pt x="50800" y="0"/>
                  </a:moveTo>
                  <a:lnTo>
                    <a:pt x="5799074" y="0"/>
                  </a:lnTo>
                  <a:cubicBezTo>
                    <a:pt x="5827141" y="0"/>
                    <a:pt x="5849874" y="22733"/>
                    <a:pt x="5849874" y="50800"/>
                  </a:cubicBezTo>
                  <a:lnTo>
                    <a:pt x="5849874" y="4938776"/>
                  </a:lnTo>
                  <a:cubicBezTo>
                    <a:pt x="5849874" y="4966843"/>
                    <a:pt x="5827141" y="4989576"/>
                    <a:pt x="5799074" y="4989576"/>
                  </a:cubicBezTo>
                  <a:lnTo>
                    <a:pt x="50800" y="4989576"/>
                  </a:lnTo>
                  <a:cubicBezTo>
                    <a:pt x="22733" y="4989576"/>
                    <a:pt x="0" y="4966843"/>
                    <a:pt x="0" y="4938776"/>
                  </a:cubicBezTo>
                  <a:lnTo>
                    <a:pt x="0" y="50800"/>
                  </a:lnTo>
                  <a:cubicBezTo>
                    <a:pt x="0" y="22733"/>
                    <a:pt x="22733" y="0"/>
                    <a:pt x="50800" y="0"/>
                  </a:cubicBezTo>
                  <a:moveTo>
                    <a:pt x="50800" y="101600"/>
                  </a:moveTo>
                  <a:lnTo>
                    <a:pt x="50800" y="50800"/>
                  </a:lnTo>
                  <a:lnTo>
                    <a:pt x="101600" y="50800"/>
                  </a:lnTo>
                  <a:lnTo>
                    <a:pt x="101600" y="4938776"/>
                  </a:lnTo>
                  <a:lnTo>
                    <a:pt x="50800" y="4938776"/>
                  </a:lnTo>
                  <a:lnTo>
                    <a:pt x="50800" y="4887976"/>
                  </a:lnTo>
                  <a:lnTo>
                    <a:pt x="5799074" y="4887976"/>
                  </a:lnTo>
                  <a:lnTo>
                    <a:pt x="5799074" y="4938776"/>
                  </a:lnTo>
                  <a:lnTo>
                    <a:pt x="5748274" y="4938776"/>
                  </a:lnTo>
                  <a:lnTo>
                    <a:pt x="5748274" y="50800"/>
                  </a:lnTo>
                  <a:lnTo>
                    <a:pt x="5799074" y="50800"/>
                  </a:lnTo>
                  <a:lnTo>
                    <a:pt x="5799074" y="101600"/>
                  </a:lnTo>
                  <a:lnTo>
                    <a:pt x="50800" y="101600"/>
                  </a:lnTo>
                  <a:close/>
                </a:path>
              </a:pathLst>
            </a:custGeom>
            <a:solidFill>
              <a:srgbClr val="005AA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extBox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-5400000">
            <a:off x="-1883252" y="7693830"/>
            <a:ext cx="4305621" cy="288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9"/>
              </a:lnSpc>
            </a:pPr>
            <a:r>
              <a:rPr lang="en-US" sz="1200" dirty="0">
                <a:solidFill>
                  <a:srgbClr val="898989"/>
                </a:solidFill>
                <a:latin typeface="Poppins Light"/>
              </a:rPr>
              <a:t>GEORGE BROWN COLLEGE</a:t>
            </a:r>
          </a:p>
        </p:txBody>
      </p:sp>
      <p:sp>
        <p:nvSpPr>
          <p:cNvPr id="3" name="Auto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396819">
            <a:off x="-4600577" y="5143500"/>
            <a:ext cx="10296529" cy="0"/>
          </a:xfrm>
          <a:prstGeom prst="line">
            <a:avLst/>
          </a:prstGeom>
          <a:ln w="9525" cap="rnd">
            <a:solidFill>
              <a:srgbClr val="E7E6E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9" name="TextBox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-5400000">
            <a:off x="-1932148" y="2353774"/>
            <a:ext cx="4305621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39"/>
              </a:lnSpc>
            </a:pPr>
            <a:r>
              <a:rPr lang="en-US" sz="1200">
                <a:solidFill>
                  <a:srgbClr val="898989"/>
                </a:solidFill>
                <a:latin typeface="Poppins Light"/>
              </a:rPr>
              <a:t>CfB DEAN’S PROFESSIONAL DEVELOPMENT PROGRAM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08147" y="2262188"/>
            <a:ext cx="8673465" cy="7477125"/>
            <a:chOff x="0" y="0"/>
            <a:chExt cx="11564620" cy="9969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564620" cy="9969500"/>
            </a:xfrm>
            <a:custGeom>
              <a:avLst/>
              <a:gdLst/>
              <a:ahLst/>
              <a:cxnLst/>
              <a:rect l="l" t="t" r="r" b="b"/>
              <a:pathLst>
                <a:path w="11564620" h="9969500">
                  <a:moveTo>
                    <a:pt x="0" y="9969500"/>
                  </a:moveTo>
                  <a:lnTo>
                    <a:pt x="5782310" y="0"/>
                  </a:lnTo>
                  <a:lnTo>
                    <a:pt x="11564620" y="9969500"/>
                  </a:lnTo>
                  <a:close/>
                </a:path>
              </a:pathLst>
            </a:custGeom>
            <a:solidFill>
              <a:srgbClr val="005AA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TextBox 23"/>
          <p:cNvSpPr txBox="1">
            <a:spLocks noGrp="1"/>
          </p:cNvSpPr>
          <p:nvPr>
            <p:ph type="title" idx="4294967295"/>
          </p:nvPr>
        </p:nvSpPr>
        <p:spPr>
          <a:xfrm>
            <a:off x="1051057" y="575459"/>
            <a:ext cx="16639368" cy="81572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8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Bold"/>
                <a:ea typeface="+mn-ea"/>
                <a:cs typeface="+mn-cs"/>
              </a:rPr>
              <a:t>Badge &amp; Awards</a:t>
            </a:r>
          </a:p>
        </p:txBody>
      </p:sp>
      <p:grpSp>
        <p:nvGrpSpPr>
          <p:cNvPr id="17" name="Group 17" descr="Active Participation&#10;"/>
          <p:cNvGrpSpPr/>
          <p:nvPr/>
        </p:nvGrpSpPr>
        <p:grpSpPr>
          <a:xfrm>
            <a:off x="4281208" y="6727163"/>
            <a:ext cx="4618006" cy="990928"/>
            <a:chOff x="0" y="-28575"/>
            <a:chExt cx="6157341" cy="132123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157341" cy="1292606"/>
            </a:xfrm>
            <a:custGeom>
              <a:avLst/>
              <a:gdLst/>
              <a:ahLst/>
              <a:cxnLst/>
              <a:rect l="l" t="t" r="r" b="b"/>
              <a:pathLst>
                <a:path w="6157341" h="1292606">
                  <a:moveTo>
                    <a:pt x="0" y="0"/>
                  </a:moveTo>
                  <a:lnTo>
                    <a:pt x="6157341" y="0"/>
                  </a:lnTo>
                  <a:lnTo>
                    <a:pt x="6157341" y="1292606"/>
                  </a:lnTo>
                  <a:lnTo>
                    <a:pt x="0" y="1292606"/>
                  </a:lnTo>
                  <a:close/>
                </a:path>
              </a:pathLst>
            </a:custGeom>
            <a:solidFill>
              <a:srgbClr val="70D0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 descr="Active Participation&#10;"/>
            <p:cNvSpPr txBox="1"/>
            <p:nvPr/>
          </p:nvSpPr>
          <p:spPr>
            <a:xfrm>
              <a:off x="0" y="-28575"/>
              <a:ext cx="6157304" cy="13212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0"/>
                </a:lnSpc>
              </a:pPr>
              <a:r>
                <a:rPr lang="en-US" sz="2700" b="1" dirty="0">
                  <a:solidFill>
                    <a:srgbClr val="000000"/>
                  </a:solidFill>
                  <a:latin typeface="Poppins Bold"/>
                </a:rPr>
                <a:t>Active Participation</a:t>
              </a:r>
              <a:endParaRPr lang="en-US" sz="2700" b="1" dirty="0">
                <a:solidFill>
                  <a:srgbClr val="000000"/>
                </a:solidFill>
                <a:latin typeface="Poppins Bold"/>
                <a:cs typeface="Poppins Bold"/>
              </a:endParaRP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9330559" y="6899968"/>
            <a:ext cx="6976056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000000"/>
                </a:solidFill>
                <a:latin typeface="Poppins"/>
              </a:rPr>
              <a:t>Participate in various events or programs. </a:t>
            </a:r>
          </a:p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000000"/>
                </a:solidFill>
                <a:latin typeface="Poppins"/>
              </a:rPr>
              <a:t>(details in next page) </a:t>
            </a:r>
          </a:p>
        </p:txBody>
      </p:sp>
      <p:grpSp>
        <p:nvGrpSpPr>
          <p:cNvPr id="14" name="Group 13" descr="Earn hours">
            <a:extLst>
              <a:ext uri="{FF2B5EF4-FFF2-40B4-BE49-F238E27FC236}">
                <a16:creationId xmlns:a16="http://schemas.microsoft.com/office/drawing/2014/main" id="{11C0B6C5-B7F5-4DEA-72FB-C1872769A653}"/>
              </a:ext>
            </a:extLst>
          </p:cNvPr>
          <p:cNvGrpSpPr/>
          <p:nvPr/>
        </p:nvGrpSpPr>
        <p:grpSpPr>
          <a:xfrm>
            <a:off x="4281207" y="5421717"/>
            <a:ext cx="2216628" cy="959470"/>
            <a:chOff x="4281207" y="5421717"/>
            <a:chExt cx="2216628" cy="959470"/>
          </a:xfrm>
        </p:grpSpPr>
        <p:sp>
          <p:nvSpPr>
            <p:cNvPr id="15" name="Freeform 15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281207" y="5432662"/>
              <a:ext cx="2206171" cy="927510"/>
            </a:xfrm>
            <a:custGeom>
              <a:avLst/>
              <a:gdLst/>
              <a:ahLst/>
              <a:cxnLst/>
              <a:rect l="l" t="t" r="r" b="b"/>
              <a:pathLst>
                <a:path w="6157341" h="1292606">
                  <a:moveTo>
                    <a:pt x="0" y="0"/>
                  </a:moveTo>
                  <a:lnTo>
                    <a:pt x="6157341" y="0"/>
                  </a:lnTo>
                  <a:lnTo>
                    <a:pt x="6157341" y="1292606"/>
                  </a:lnTo>
                  <a:lnTo>
                    <a:pt x="0" y="1292606"/>
                  </a:lnTo>
                  <a:close/>
                </a:path>
              </a:pathLst>
            </a:custGeom>
            <a:solidFill>
              <a:srgbClr val="70D0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 descr="Earn Hours"/>
            <p:cNvSpPr txBox="1"/>
            <p:nvPr/>
          </p:nvSpPr>
          <p:spPr>
            <a:xfrm>
              <a:off x="4281207" y="5421717"/>
              <a:ext cx="2216628" cy="9594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0"/>
                </a:lnSpc>
              </a:pPr>
              <a:r>
                <a:rPr lang="en-US" sz="2700" dirty="0">
                  <a:solidFill>
                    <a:srgbClr val="000000"/>
                  </a:solidFill>
                  <a:latin typeface="Poppins Bold"/>
                </a:rPr>
                <a:t>Earn Hours</a:t>
              </a:r>
            </a:p>
          </p:txBody>
        </p:sp>
      </p:grpSp>
      <p:sp>
        <p:nvSpPr>
          <p:cNvPr id="25" name="Freeform 15" descr="CCR updates">
            <a:extLst>
              <a:ext uri="{FF2B5EF4-FFF2-40B4-BE49-F238E27FC236}">
                <a16:creationId xmlns:a16="http://schemas.microsoft.com/office/drawing/2014/main" id="{1524A5AD-B70F-CE67-CB06-B2CB618B5DB7}"/>
              </a:ext>
            </a:extLst>
          </p:cNvPr>
          <p:cNvSpPr/>
          <p:nvPr/>
        </p:nvSpPr>
        <p:spPr>
          <a:xfrm>
            <a:off x="6776931" y="5422175"/>
            <a:ext cx="2090822" cy="948482"/>
          </a:xfrm>
          <a:custGeom>
            <a:avLst/>
            <a:gdLst/>
            <a:ahLst/>
            <a:cxnLst/>
            <a:rect l="l" t="t" r="r" b="b"/>
            <a:pathLst>
              <a:path w="6157341" h="1292606">
                <a:moveTo>
                  <a:pt x="0" y="0"/>
                </a:moveTo>
                <a:lnTo>
                  <a:pt x="6157341" y="0"/>
                </a:lnTo>
                <a:lnTo>
                  <a:pt x="6157341" y="1292606"/>
                </a:lnTo>
                <a:lnTo>
                  <a:pt x="0" y="1292606"/>
                </a:lnTo>
                <a:close/>
              </a:path>
            </a:pathLst>
          </a:custGeom>
          <a:solidFill>
            <a:srgbClr val="70D0F6"/>
          </a:solidFill>
        </p:spPr>
        <p:txBody>
          <a:bodyPr lIns="91440" tIns="45720" rIns="91440" bIns="45720" anchor="ctr"/>
          <a:lstStyle/>
          <a:p>
            <a:r>
              <a:rPr lang="en-US" sz="2500" b="1" dirty="0">
                <a:latin typeface="Poppins Bold"/>
                <a:cs typeface="Poppins"/>
              </a:rPr>
              <a:t>CCR </a:t>
            </a:r>
            <a:endParaRPr lang="en-US" b="1" dirty="0">
              <a:latin typeface="Poppins Bold"/>
              <a:cs typeface="Poppins"/>
            </a:endParaRPr>
          </a:p>
          <a:p>
            <a:r>
              <a:rPr lang="en-US" sz="2500" b="1" dirty="0">
                <a:latin typeface="Poppins Bold"/>
                <a:cs typeface="Poppins"/>
              </a:rPr>
              <a:t>Updates</a:t>
            </a:r>
            <a:endParaRPr lang="en-US" b="1" dirty="0">
              <a:latin typeface="Poppins Bold"/>
              <a:cs typeface="Poppin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9320072" y="5678409"/>
            <a:ext cx="8758715" cy="643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100">
                <a:solidFill>
                  <a:srgbClr val="000000"/>
                </a:solidFill>
                <a:latin typeface="Poppins"/>
                <a:ea typeface="+mn-lt"/>
                <a:cs typeface="+mn-lt"/>
              </a:rPr>
              <a:t>Earn hours throughout the semester in DPDP portal.</a:t>
            </a:r>
            <a:endParaRPr lang="en-US">
              <a:latin typeface="Poppins"/>
              <a:ea typeface="+mn-lt"/>
              <a:cs typeface="+mn-lt"/>
            </a:endParaRPr>
          </a:p>
          <a:p>
            <a:pPr>
              <a:lnSpc>
                <a:spcPts val="2520"/>
              </a:lnSpc>
            </a:pPr>
            <a:r>
              <a:rPr lang="en-US" sz="2100">
                <a:solidFill>
                  <a:srgbClr val="000000"/>
                </a:solidFill>
                <a:latin typeface="Poppins"/>
                <a:ea typeface="+mn-lt"/>
                <a:cs typeface="+mn-lt"/>
              </a:rPr>
              <a:t>Experience will also be updated in the Co-curricular record (CCR)</a:t>
            </a:r>
            <a:endParaRPr lang="en-US">
              <a:latin typeface="Poppins"/>
            </a:endParaRPr>
          </a:p>
        </p:txBody>
      </p:sp>
      <p:grpSp>
        <p:nvGrpSpPr>
          <p:cNvPr id="6" name="Group 6" descr="DPDP Badge&#10;"/>
          <p:cNvGrpSpPr/>
          <p:nvPr/>
        </p:nvGrpSpPr>
        <p:grpSpPr>
          <a:xfrm>
            <a:off x="4281207" y="4138442"/>
            <a:ext cx="4617976" cy="969497"/>
            <a:chOff x="0" y="0"/>
            <a:chExt cx="6157302" cy="129266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57341" cy="1292606"/>
            </a:xfrm>
            <a:custGeom>
              <a:avLst/>
              <a:gdLst/>
              <a:ahLst/>
              <a:cxnLst/>
              <a:rect l="l" t="t" r="r" b="b"/>
              <a:pathLst>
                <a:path w="6157341" h="1292606">
                  <a:moveTo>
                    <a:pt x="0" y="0"/>
                  </a:moveTo>
                  <a:lnTo>
                    <a:pt x="6157341" y="0"/>
                  </a:lnTo>
                  <a:lnTo>
                    <a:pt x="6157341" y="1292606"/>
                  </a:lnTo>
                  <a:lnTo>
                    <a:pt x="0" y="1292606"/>
                  </a:lnTo>
                  <a:close/>
                </a:path>
              </a:pathLst>
            </a:custGeom>
            <a:solidFill>
              <a:srgbClr val="FFD20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 descr="DPDP Badge"/>
            <p:cNvSpPr txBox="1"/>
            <p:nvPr/>
          </p:nvSpPr>
          <p:spPr>
            <a:xfrm>
              <a:off x="0" y="-28575"/>
              <a:ext cx="6157302" cy="13212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0"/>
                </a:lnSpc>
              </a:pPr>
              <a:r>
                <a:rPr lang="en-US" sz="2700" b="1">
                  <a:solidFill>
                    <a:srgbClr val="000000"/>
                  </a:solidFill>
                  <a:latin typeface="Poppins Bold"/>
                </a:rPr>
                <a:t>DPDP Badge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9330559" y="4290731"/>
            <a:ext cx="6976056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 dirty="0">
                <a:solidFill>
                  <a:srgbClr val="000000"/>
                </a:solidFill>
                <a:latin typeface="Poppins"/>
              </a:rPr>
              <a:t>Students with </a:t>
            </a:r>
            <a:r>
              <a:rPr lang="en-US" sz="2100" dirty="0">
                <a:solidFill>
                  <a:srgbClr val="000000"/>
                </a:solidFill>
                <a:latin typeface="Poppins Bold"/>
              </a:rPr>
              <a:t>20 hours/+</a:t>
            </a:r>
            <a:r>
              <a:rPr lang="en-US" sz="2100" dirty="0">
                <a:solidFill>
                  <a:srgbClr val="000000"/>
                </a:solidFill>
                <a:latin typeface="Poppins"/>
              </a:rPr>
              <a:t> will receive DPDP Badge on co-curricular records upon confirmation.</a:t>
            </a:r>
          </a:p>
        </p:txBody>
      </p:sp>
      <p:grpSp>
        <p:nvGrpSpPr>
          <p:cNvPr id="9" name="Group 9" descr="Dean’s Reference Letter&#10;"/>
          <p:cNvGrpSpPr/>
          <p:nvPr/>
        </p:nvGrpSpPr>
        <p:grpSpPr>
          <a:xfrm>
            <a:off x="4281210" y="2835570"/>
            <a:ext cx="4617976" cy="969497"/>
            <a:chOff x="0" y="0"/>
            <a:chExt cx="6157302" cy="129266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157341" cy="1292606"/>
            </a:xfrm>
            <a:custGeom>
              <a:avLst/>
              <a:gdLst/>
              <a:ahLst/>
              <a:cxnLst/>
              <a:rect l="l" t="t" r="r" b="b"/>
              <a:pathLst>
                <a:path w="6157341" h="1292606">
                  <a:moveTo>
                    <a:pt x="0" y="0"/>
                  </a:moveTo>
                  <a:lnTo>
                    <a:pt x="6157341" y="0"/>
                  </a:lnTo>
                  <a:lnTo>
                    <a:pt x="6157341" y="1292606"/>
                  </a:lnTo>
                  <a:lnTo>
                    <a:pt x="0" y="1292606"/>
                  </a:lnTo>
                  <a:close/>
                </a:path>
              </a:pathLst>
            </a:custGeom>
            <a:solidFill>
              <a:srgbClr val="FFD20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 descr="Dean's Reference Letter"/>
            <p:cNvSpPr txBox="1"/>
            <p:nvPr/>
          </p:nvSpPr>
          <p:spPr>
            <a:xfrm>
              <a:off x="0" y="-28575"/>
              <a:ext cx="6157302" cy="13212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0"/>
                </a:lnSpc>
              </a:pPr>
              <a:r>
                <a:rPr lang="en-US" sz="2700" b="1" dirty="0">
                  <a:solidFill>
                    <a:srgbClr val="000000"/>
                  </a:solidFill>
                  <a:latin typeface="Poppins Bold"/>
                </a:rPr>
                <a:t>Dean’s Reference Letter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9330559" y="2978103"/>
            <a:ext cx="6976056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 dirty="0">
                <a:solidFill>
                  <a:srgbClr val="000000"/>
                </a:solidFill>
                <a:latin typeface="Poppins"/>
              </a:rPr>
              <a:t>The </a:t>
            </a:r>
            <a:r>
              <a:rPr lang="en-US" sz="2100" dirty="0">
                <a:solidFill>
                  <a:srgbClr val="000000"/>
                </a:solidFill>
                <a:latin typeface="Poppins Bold"/>
              </a:rPr>
              <a:t>Top 10 students</a:t>
            </a:r>
            <a:r>
              <a:rPr lang="en-US" sz="2100" dirty="0">
                <a:solidFill>
                  <a:srgbClr val="000000"/>
                </a:solidFill>
                <a:latin typeface="Poppins"/>
              </a:rPr>
              <a:t> with the highest amount of hours will receive a Reference Letter from the Dean.</a:t>
            </a:r>
          </a:p>
        </p:txBody>
      </p:sp>
      <p:sp>
        <p:nvSpPr>
          <p:cNvPr id="2" name="TextBox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-5400000">
            <a:off x="-1883252" y="7693830"/>
            <a:ext cx="4305621" cy="288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9"/>
              </a:lnSpc>
            </a:pPr>
            <a:r>
              <a:rPr lang="en-US" sz="1200">
                <a:solidFill>
                  <a:srgbClr val="898989"/>
                </a:solidFill>
                <a:latin typeface="Poppins Light"/>
              </a:rPr>
              <a:t>GEORGE BROWN COLLEGE</a:t>
            </a:r>
          </a:p>
        </p:txBody>
      </p:sp>
      <p:sp>
        <p:nvSpPr>
          <p:cNvPr id="22" name="TextBox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-5400000">
            <a:off x="-1932148" y="2353774"/>
            <a:ext cx="4305621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39"/>
              </a:lnSpc>
            </a:pPr>
            <a:r>
              <a:rPr lang="en-US" sz="1200">
                <a:solidFill>
                  <a:srgbClr val="898989"/>
                </a:solidFill>
                <a:latin typeface="Poppins Light"/>
              </a:rPr>
              <a:t>CfB DEAN’S PROFESSIONAL DEVELOPMENT PROGRAM</a:t>
            </a:r>
          </a:p>
        </p:txBody>
      </p:sp>
      <p:sp>
        <p:nvSpPr>
          <p:cNvPr id="3" name="Auto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396819">
            <a:off x="-4600577" y="5143500"/>
            <a:ext cx="10296529" cy="0"/>
          </a:xfrm>
          <a:prstGeom prst="line">
            <a:avLst/>
          </a:prstGeom>
          <a:ln w="9525" cap="rnd">
            <a:solidFill>
              <a:srgbClr val="E7E6E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4" name="Arrow: Up 23">
            <a:extLst>
              <a:ext uri="{FF2B5EF4-FFF2-40B4-BE49-F238E27FC236}">
                <a16:creationId xmlns:a16="http://schemas.microsoft.com/office/drawing/2014/main" id="{ACFBB218-9537-B037-1FE3-B5258C1B60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22244" y="2853202"/>
            <a:ext cx="309383" cy="4692315"/>
          </a:xfrm>
          <a:prstGeom prst="up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-5400000">
            <a:off x="-1883252" y="7693830"/>
            <a:ext cx="4305621" cy="288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9"/>
              </a:lnSpc>
            </a:pPr>
            <a:r>
              <a:rPr lang="en-US" sz="1200">
                <a:solidFill>
                  <a:srgbClr val="898989"/>
                </a:solidFill>
                <a:latin typeface="Poppins Light"/>
              </a:rPr>
              <a:t>GEORGE BROWN COLLEGE</a:t>
            </a:r>
          </a:p>
        </p:txBody>
      </p:sp>
      <p:sp>
        <p:nvSpPr>
          <p:cNvPr id="40" name="TextBox 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-5400000">
            <a:off x="-1932148" y="2353774"/>
            <a:ext cx="4305621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39"/>
              </a:lnSpc>
            </a:pPr>
            <a:r>
              <a:rPr lang="en-US" sz="1200">
                <a:solidFill>
                  <a:srgbClr val="898989"/>
                </a:solidFill>
                <a:latin typeface="Poppins Light"/>
              </a:rPr>
              <a:t>CfB DEAN’S PROFESSIONAL DEVELOPMENT PROGRAM</a:t>
            </a:r>
          </a:p>
        </p:txBody>
      </p:sp>
      <p:sp>
        <p:nvSpPr>
          <p:cNvPr id="3" name="Auto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396819">
            <a:off x="-4600577" y="5143500"/>
            <a:ext cx="10296529" cy="0"/>
          </a:xfrm>
          <a:prstGeom prst="line">
            <a:avLst/>
          </a:prstGeom>
          <a:ln w="9525" cap="rnd">
            <a:solidFill>
              <a:srgbClr val="E7E6E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" name="TextBox 41"/>
          <p:cNvSpPr txBox="1">
            <a:spLocks noGrp="1"/>
          </p:cNvSpPr>
          <p:nvPr>
            <p:ph type="title" idx="4294967295"/>
          </p:nvPr>
        </p:nvSpPr>
        <p:spPr>
          <a:xfrm>
            <a:off x="1051057" y="548163"/>
            <a:ext cx="16639368" cy="81572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8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Bold"/>
                <a:ea typeface="+mn-ea"/>
                <a:cs typeface="+mn-cs"/>
              </a:rPr>
              <a:t>How to Earn Hours?</a:t>
            </a:r>
          </a:p>
        </p:txBody>
      </p:sp>
      <p:grpSp>
        <p:nvGrpSpPr>
          <p:cNvPr id="4" name="Group 4" descr="Various Hours"/>
          <p:cNvGrpSpPr/>
          <p:nvPr/>
        </p:nvGrpSpPr>
        <p:grpSpPr>
          <a:xfrm>
            <a:off x="1289731" y="1932677"/>
            <a:ext cx="2342746" cy="1510436"/>
            <a:chOff x="0" y="0"/>
            <a:chExt cx="3123662" cy="201391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23713" cy="2013954"/>
            </a:xfrm>
            <a:custGeom>
              <a:avLst/>
              <a:gdLst/>
              <a:ahLst/>
              <a:cxnLst/>
              <a:rect l="l" t="t" r="r" b="b"/>
              <a:pathLst>
                <a:path w="3123713" h="2013954">
                  <a:moveTo>
                    <a:pt x="0" y="0"/>
                  </a:moveTo>
                  <a:lnTo>
                    <a:pt x="3123713" y="0"/>
                  </a:lnTo>
                  <a:lnTo>
                    <a:pt x="3123713" y="2013954"/>
                  </a:lnTo>
                  <a:lnTo>
                    <a:pt x="0" y="2013954"/>
                  </a:lnTo>
                  <a:close/>
                </a:path>
              </a:pathLst>
            </a:custGeom>
            <a:solidFill>
              <a:srgbClr val="005AA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123662" cy="20520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20"/>
                </a:lnSpc>
              </a:pPr>
              <a:r>
                <a:rPr lang="en-US" sz="3600" dirty="0">
                  <a:solidFill>
                    <a:srgbClr val="FFFFFF"/>
                  </a:solidFill>
                  <a:latin typeface="Poppins Bold"/>
                </a:rPr>
                <a:t>Multiple </a:t>
              </a:r>
            </a:p>
            <a:p>
              <a:pPr algn="ctr">
                <a:lnSpc>
                  <a:spcPts val="4320"/>
                </a:lnSpc>
              </a:pPr>
              <a:r>
                <a:rPr lang="en-US" sz="3600" dirty="0">
                  <a:solidFill>
                    <a:srgbClr val="FFFFFF"/>
                  </a:solidFill>
                  <a:latin typeface="Poppins Bold"/>
                </a:rPr>
                <a:t>Hours</a:t>
              </a:r>
            </a:p>
          </p:txBody>
        </p:sp>
      </p:grpSp>
      <p:grpSp>
        <p:nvGrpSpPr>
          <p:cNvPr id="37" name="Group 37" descr="Volunteer expriences"/>
          <p:cNvGrpSpPr/>
          <p:nvPr/>
        </p:nvGrpSpPr>
        <p:grpSpPr>
          <a:xfrm>
            <a:off x="3851552" y="1932677"/>
            <a:ext cx="3857522" cy="1510436"/>
            <a:chOff x="0" y="0"/>
            <a:chExt cx="5143362" cy="201391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5143423" cy="2013954"/>
            </a:xfrm>
            <a:custGeom>
              <a:avLst/>
              <a:gdLst/>
              <a:ahLst/>
              <a:cxnLst/>
              <a:rect l="l" t="t" r="r" b="b"/>
              <a:pathLst>
                <a:path w="5143423" h="2013954">
                  <a:moveTo>
                    <a:pt x="0" y="0"/>
                  </a:moveTo>
                  <a:lnTo>
                    <a:pt x="5143423" y="0"/>
                  </a:lnTo>
                  <a:lnTo>
                    <a:pt x="5143423" y="2013954"/>
                  </a:lnTo>
                  <a:lnTo>
                    <a:pt x="0" y="2013954"/>
                  </a:lnTo>
                  <a:close/>
                </a:path>
              </a:pathLst>
            </a:custGeom>
            <a:solidFill>
              <a:srgbClr val="FFD20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 descr="Volunteer&#10;experiences&#10;"/>
            <p:cNvSpPr txBox="1"/>
            <p:nvPr/>
          </p:nvSpPr>
          <p:spPr>
            <a:xfrm>
              <a:off x="0" y="-19050"/>
              <a:ext cx="5143362" cy="2032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r>
                <a:rPr lang="en-US" sz="2499">
                  <a:solidFill>
                    <a:srgbClr val="005293"/>
                  </a:solidFill>
                  <a:latin typeface="Poppins Bold"/>
                </a:rPr>
                <a:t>Volunteer</a:t>
              </a:r>
            </a:p>
            <a:p>
              <a:pPr algn="ctr">
                <a:lnSpc>
                  <a:spcPts val="2999"/>
                </a:lnSpc>
              </a:pPr>
              <a:r>
                <a:rPr lang="en-US" sz="2499">
                  <a:solidFill>
                    <a:srgbClr val="005293"/>
                  </a:solidFill>
                  <a:latin typeface="Poppins Bold"/>
                </a:rPr>
                <a:t>experiences</a:t>
              </a:r>
            </a:p>
          </p:txBody>
        </p:sp>
      </p:grpSp>
      <p:grpSp>
        <p:nvGrpSpPr>
          <p:cNvPr id="16" name="Group 16" descr="Volunteer at any CfB events with professional performances&#10;"/>
          <p:cNvGrpSpPr/>
          <p:nvPr/>
        </p:nvGrpSpPr>
        <p:grpSpPr>
          <a:xfrm>
            <a:off x="7956335" y="1932677"/>
            <a:ext cx="9495417" cy="1510436"/>
            <a:chOff x="0" y="0"/>
            <a:chExt cx="12660556" cy="201391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660616" cy="2013954"/>
            </a:xfrm>
            <a:custGeom>
              <a:avLst/>
              <a:gdLst/>
              <a:ahLst/>
              <a:cxnLst/>
              <a:rect l="l" t="t" r="r" b="b"/>
              <a:pathLst>
                <a:path w="12660616" h="2013954">
                  <a:moveTo>
                    <a:pt x="0" y="0"/>
                  </a:moveTo>
                  <a:lnTo>
                    <a:pt x="12660616" y="0"/>
                  </a:lnTo>
                  <a:lnTo>
                    <a:pt x="12660616" y="2013954"/>
                  </a:lnTo>
                  <a:lnTo>
                    <a:pt x="0" y="2013954"/>
                  </a:lnTo>
                  <a:close/>
                </a:path>
              </a:pathLst>
            </a:custGeom>
            <a:solidFill>
              <a:srgbClr val="DAE3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 descr="Volunteer at any CfB events with professional performances&#10;"/>
            <p:cNvSpPr txBox="1"/>
            <p:nvPr/>
          </p:nvSpPr>
          <p:spPr>
            <a:xfrm>
              <a:off x="0" y="-19050"/>
              <a:ext cx="12660556" cy="2032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474979" lvl="1" indent="-237490" algn="l">
                <a:lnSpc>
                  <a:spcPts val="2639"/>
                </a:lnSpc>
                <a:buFont typeface="Arial"/>
                <a:buChar char="•"/>
              </a:pPr>
              <a:r>
                <a:rPr lang="en-US" sz="2199" dirty="0">
                  <a:solidFill>
                    <a:srgbClr val="000000"/>
                  </a:solidFill>
                  <a:latin typeface="Poppins"/>
                </a:rPr>
                <a:t>Volunteer at any </a:t>
              </a:r>
              <a:r>
                <a:rPr lang="en-US" sz="2199" dirty="0" err="1">
                  <a:solidFill>
                    <a:srgbClr val="000000"/>
                  </a:solidFill>
                  <a:latin typeface="Poppins"/>
                </a:rPr>
                <a:t>CfB</a:t>
              </a:r>
              <a:r>
                <a:rPr lang="en-US" sz="2199" dirty="0">
                  <a:solidFill>
                    <a:srgbClr val="000000"/>
                  </a:solidFill>
                  <a:latin typeface="Poppins"/>
                </a:rPr>
                <a:t> events with professional performances</a:t>
              </a:r>
            </a:p>
            <a:p>
              <a:pPr marL="474979" lvl="1" indent="-237490" algn="l">
                <a:lnSpc>
                  <a:spcPts val="2639"/>
                </a:lnSpc>
                <a:buFont typeface="Arial"/>
                <a:buChar char="•"/>
              </a:pPr>
              <a:r>
                <a:rPr lang="en-US" sz="2199" dirty="0">
                  <a:solidFill>
                    <a:srgbClr val="000000"/>
                  </a:solidFill>
                  <a:latin typeface="Poppins"/>
                </a:rPr>
                <a:t>Volunteer for </a:t>
              </a:r>
              <a:r>
                <a:rPr lang="en-US" sz="2199" dirty="0" err="1">
                  <a:solidFill>
                    <a:srgbClr val="000000"/>
                  </a:solidFill>
                  <a:latin typeface="Poppins"/>
                </a:rPr>
                <a:t>CfB</a:t>
              </a:r>
              <a:r>
                <a:rPr lang="en-US" sz="2199" dirty="0">
                  <a:solidFill>
                    <a:srgbClr val="000000"/>
                  </a:solidFill>
                  <a:latin typeface="Poppins"/>
                </a:rPr>
                <a:t> Prof. Research Projects</a:t>
              </a:r>
            </a:p>
          </p:txBody>
        </p:sp>
      </p:grpSp>
      <p:grpSp>
        <p:nvGrpSpPr>
          <p:cNvPr id="7" name="Group 7" descr="1 Hour"/>
          <p:cNvGrpSpPr/>
          <p:nvPr/>
        </p:nvGrpSpPr>
        <p:grpSpPr>
          <a:xfrm>
            <a:off x="1289731" y="3846615"/>
            <a:ext cx="2342746" cy="1510436"/>
            <a:chOff x="0" y="0"/>
            <a:chExt cx="3123662" cy="201391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123713" cy="2013954"/>
            </a:xfrm>
            <a:custGeom>
              <a:avLst/>
              <a:gdLst/>
              <a:ahLst/>
              <a:cxnLst/>
              <a:rect l="l" t="t" r="r" b="b"/>
              <a:pathLst>
                <a:path w="3123713" h="2013954">
                  <a:moveTo>
                    <a:pt x="0" y="0"/>
                  </a:moveTo>
                  <a:lnTo>
                    <a:pt x="3123713" y="0"/>
                  </a:lnTo>
                  <a:lnTo>
                    <a:pt x="3123713" y="2013954"/>
                  </a:lnTo>
                  <a:lnTo>
                    <a:pt x="0" y="2013954"/>
                  </a:lnTo>
                  <a:close/>
                </a:path>
              </a:pathLst>
            </a:custGeom>
            <a:solidFill>
              <a:srgbClr val="005AA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123662" cy="20520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20"/>
                </a:lnSpc>
              </a:pPr>
              <a:r>
                <a:rPr lang="en-US" sz="3600">
                  <a:solidFill>
                    <a:srgbClr val="FFFFFF"/>
                  </a:solidFill>
                  <a:latin typeface="Poppins Bold"/>
                </a:rPr>
                <a:t>1 </a:t>
              </a:r>
            </a:p>
            <a:p>
              <a:pPr algn="ctr">
                <a:lnSpc>
                  <a:spcPts val="4320"/>
                </a:lnSpc>
              </a:pPr>
              <a:r>
                <a:rPr lang="en-US" sz="3600">
                  <a:solidFill>
                    <a:srgbClr val="FFFFFF"/>
                  </a:solidFill>
                  <a:latin typeface="Poppins Bold"/>
                </a:rPr>
                <a:t>Hour</a:t>
              </a:r>
            </a:p>
          </p:txBody>
        </p:sp>
      </p:grpSp>
      <p:grpSp>
        <p:nvGrpSpPr>
          <p:cNvPr id="28" name="Group 28" descr="Student engagement events &amp; workshops&#10;"/>
          <p:cNvGrpSpPr/>
          <p:nvPr/>
        </p:nvGrpSpPr>
        <p:grpSpPr>
          <a:xfrm>
            <a:off x="3851552" y="3846615"/>
            <a:ext cx="3857522" cy="1510436"/>
            <a:chOff x="0" y="0"/>
            <a:chExt cx="5143362" cy="201391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5143423" cy="2013954"/>
            </a:xfrm>
            <a:custGeom>
              <a:avLst/>
              <a:gdLst/>
              <a:ahLst/>
              <a:cxnLst/>
              <a:rect l="l" t="t" r="r" b="b"/>
              <a:pathLst>
                <a:path w="5143423" h="2013954">
                  <a:moveTo>
                    <a:pt x="0" y="0"/>
                  </a:moveTo>
                  <a:lnTo>
                    <a:pt x="5143423" y="0"/>
                  </a:lnTo>
                  <a:lnTo>
                    <a:pt x="5143423" y="2013954"/>
                  </a:lnTo>
                  <a:lnTo>
                    <a:pt x="0" y="2013954"/>
                  </a:lnTo>
                  <a:close/>
                </a:path>
              </a:pathLst>
            </a:custGeom>
            <a:solidFill>
              <a:srgbClr val="FFD20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 descr="Student engagement events &amp; workshops&#10;"/>
            <p:cNvSpPr txBox="1"/>
            <p:nvPr/>
          </p:nvSpPr>
          <p:spPr>
            <a:xfrm>
              <a:off x="0" y="-19050"/>
              <a:ext cx="5143362" cy="2032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r>
                <a:rPr lang="en-US" sz="2499">
                  <a:solidFill>
                    <a:srgbClr val="005293"/>
                  </a:solidFill>
                  <a:latin typeface="Poppins Bold"/>
                </a:rPr>
                <a:t>Student engagement events &amp; workshops</a:t>
              </a:r>
            </a:p>
          </p:txBody>
        </p:sp>
      </p:grpSp>
      <p:grpSp>
        <p:nvGrpSpPr>
          <p:cNvPr id="19" name="Group 19" descr="Attend any CfB student engagement event&#10;Attend any CfB workshop&#10;Attend Career Fair or other Employer Info Sessions&#10;"/>
          <p:cNvGrpSpPr/>
          <p:nvPr/>
        </p:nvGrpSpPr>
        <p:grpSpPr>
          <a:xfrm>
            <a:off x="7956335" y="3832327"/>
            <a:ext cx="9495462" cy="1524754"/>
            <a:chOff x="0" y="-19050"/>
            <a:chExt cx="12660616" cy="203300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2660616" cy="2013955"/>
            </a:xfrm>
            <a:custGeom>
              <a:avLst/>
              <a:gdLst/>
              <a:ahLst/>
              <a:cxnLst/>
              <a:rect l="l" t="t" r="r" b="b"/>
              <a:pathLst>
                <a:path w="12660616" h="2013954">
                  <a:moveTo>
                    <a:pt x="0" y="0"/>
                  </a:moveTo>
                  <a:lnTo>
                    <a:pt x="12660616" y="0"/>
                  </a:lnTo>
                  <a:lnTo>
                    <a:pt x="12660616" y="2013954"/>
                  </a:lnTo>
                  <a:lnTo>
                    <a:pt x="0" y="2013954"/>
                  </a:lnTo>
                  <a:close/>
                </a:path>
              </a:pathLst>
            </a:custGeom>
            <a:solidFill>
              <a:srgbClr val="DAE3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 descr="Attend any CfB student engagement event&#10;Attend any CfB workshop&#10;Attend Career Fair or other Employer Info Sessions&#10;"/>
            <p:cNvSpPr txBox="1"/>
            <p:nvPr/>
          </p:nvSpPr>
          <p:spPr>
            <a:xfrm>
              <a:off x="0" y="-19050"/>
              <a:ext cx="12660556" cy="2032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474979" lvl="1" indent="-237490" algn="l">
                <a:lnSpc>
                  <a:spcPts val="2639"/>
                </a:lnSpc>
                <a:buFont typeface="Arial"/>
                <a:buChar char="•"/>
              </a:pPr>
              <a:r>
                <a:rPr lang="en-US" sz="2199" dirty="0">
                  <a:solidFill>
                    <a:srgbClr val="000000"/>
                  </a:solidFill>
                  <a:latin typeface="Poppins"/>
                </a:rPr>
                <a:t>Attend any </a:t>
              </a:r>
              <a:r>
                <a:rPr lang="en-US" sz="2199" dirty="0" err="1">
                  <a:solidFill>
                    <a:srgbClr val="000000"/>
                  </a:solidFill>
                  <a:latin typeface="Poppins"/>
                </a:rPr>
                <a:t>CfB</a:t>
              </a:r>
              <a:r>
                <a:rPr lang="en-US" sz="2199" dirty="0">
                  <a:solidFill>
                    <a:srgbClr val="000000"/>
                  </a:solidFill>
                  <a:latin typeface="Poppins"/>
                </a:rPr>
                <a:t> student engagement event</a:t>
              </a:r>
            </a:p>
            <a:p>
              <a:pPr marL="474979" lvl="1" indent="-237490" algn="l">
                <a:lnSpc>
                  <a:spcPts val="2639"/>
                </a:lnSpc>
                <a:buFont typeface="Arial"/>
                <a:buChar char="•"/>
              </a:pPr>
              <a:r>
                <a:rPr lang="en-US" sz="2199" dirty="0">
                  <a:solidFill>
                    <a:srgbClr val="000000"/>
                  </a:solidFill>
                  <a:latin typeface="Poppins"/>
                </a:rPr>
                <a:t>Attend any </a:t>
              </a:r>
              <a:r>
                <a:rPr lang="en-US" sz="2199" dirty="0" err="1">
                  <a:solidFill>
                    <a:srgbClr val="000000"/>
                  </a:solidFill>
                  <a:latin typeface="Poppins"/>
                </a:rPr>
                <a:t>CfB</a:t>
              </a:r>
              <a:r>
                <a:rPr lang="en-US" sz="2199" dirty="0">
                  <a:solidFill>
                    <a:srgbClr val="000000"/>
                  </a:solidFill>
                  <a:latin typeface="Poppins"/>
                </a:rPr>
                <a:t> workshop</a:t>
              </a:r>
            </a:p>
            <a:p>
              <a:pPr marL="474979" lvl="1" indent="-237490" algn="l">
                <a:lnSpc>
                  <a:spcPts val="2639"/>
                </a:lnSpc>
                <a:buFont typeface="Arial"/>
                <a:buChar char="•"/>
              </a:pPr>
              <a:r>
                <a:rPr lang="en-US" sz="2199" dirty="0">
                  <a:solidFill>
                    <a:srgbClr val="000000"/>
                  </a:solidFill>
                  <a:latin typeface="Poppins"/>
                </a:rPr>
                <a:t>Attend Career Fair or other Employer Info Sessions</a:t>
              </a:r>
            </a:p>
          </p:txBody>
        </p:sp>
      </p:grpSp>
      <p:grpSp>
        <p:nvGrpSpPr>
          <p:cNvPr id="10" name="Group 10" descr="3 Hour"/>
          <p:cNvGrpSpPr/>
          <p:nvPr/>
        </p:nvGrpSpPr>
        <p:grpSpPr>
          <a:xfrm>
            <a:off x="1289731" y="5757102"/>
            <a:ext cx="2342746" cy="1510436"/>
            <a:chOff x="0" y="0"/>
            <a:chExt cx="3123662" cy="201391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123713" cy="2013954"/>
            </a:xfrm>
            <a:custGeom>
              <a:avLst/>
              <a:gdLst/>
              <a:ahLst/>
              <a:cxnLst/>
              <a:rect l="l" t="t" r="r" b="b"/>
              <a:pathLst>
                <a:path w="3123713" h="2013954">
                  <a:moveTo>
                    <a:pt x="0" y="0"/>
                  </a:moveTo>
                  <a:lnTo>
                    <a:pt x="3123713" y="0"/>
                  </a:lnTo>
                  <a:lnTo>
                    <a:pt x="3123713" y="2013954"/>
                  </a:lnTo>
                  <a:lnTo>
                    <a:pt x="0" y="2013954"/>
                  </a:lnTo>
                  <a:close/>
                </a:path>
              </a:pathLst>
            </a:custGeom>
            <a:solidFill>
              <a:srgbClr val="005AA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 descr="3 Hour"/>
            <p:cNvSpPr txBox="1"/>
            <p:nvPr/>
          </p:nvSpPr>
          <p:spPr>
            <a:xfrm>
              <a:off x="0" y="-38100"/>
              <a:ext cx="3123662" cy="20520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20"/>
                </a:lnSpc>
              </a:pPr>
              <a:r>
                <a:rPr lang="en-US" sz="3600">
                  <a:solidFill>
                    <a:srgbClr val="FFFFFF"/>
                  </a:solidFill>
                  <a:latin typeface="Poppins Bold"/>
                </a:rPr>
                <a:t>3</a:t>
              </a:r>
            </a:p>
            <a:p>
              <a:pPr algn="ctr">
                <a:lnSpc>
                  <a:spcPts val="4320"/>
                </a:lnSpc>
              </a:pPr>
              <a:r>
                <a:rPr lang="en-US" sz="3600">
                  <a:solidFill>
                    <a:srgbClr val="FFFFFF"/>
                  </a:solidFill>
                  <a:latin typeface="Poppins Bold"/>
                </a:rPr>
                <a:t>Hours</a:t>
              </a:r>
            </a:p>
          </p:txBody>
        </p:sp>
      </p:grpSp>
      <p:grpSp>
        <p:nvGrpSpPr>
          <p:cNvPr id="31" name="Group 31" descr="Career and development workshop"/>
          <p:cNvGrpSpPr/>
          <p:nvPr/>
        </p:nvGrpSpPr>
        <p:grpSpPr>
          <a:xfrm>
            <a:off x="3851552" y="5757102"/>
            <a:ext cx="3857522" cy="1510436"/>
            <a:chOff x="0" y="0"/>
            <a:chExt cx="5143362" cy="2013915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5143423" cy="2013954"/>
            </a:xfrm>
            <a:custGeom>
              <a:avLst/>
              <a:gdLst/>
              <a:ahLst/>
              <a:cxnLst/>
              <a:rect l="l" t="t" r="r" b="b"/>
              <a:pathLst>
                <a:path w="5143423" h="2013954">
                  <a:moveTo>
                    <a:pt x="0" y="0"/>
                  </a:moveTo>
                  <a:lnTo>
                    <a:pt x="5143423" y="0"/>
                  </a:lnTo>
                  <a:lnTo>
                    <a:pt x="5143423" y="2013954"/>
                  </a:lnTo>
                  <a:lnTo>
                    <a:pt x="0" y="2013954"/>
                  </a:lnTo>
                  <a:close/>
                </a:path>
              </a:pathLst>
            </a:custGeom>
            <a:solidFill>
              <a:srgbClr val="FFD20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 descr="Career and development events&#10;"/>
            <p:cNvSpPr txBox="1"/>
            <p:nvPr/>
          </p:nvSpPr>
          <p:spPr>
            <a:xfrm>
              <a:off x="0" y="-19050"/>
              <a:ext cx="5143362" cy="2032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r>
                <a:rPr lang="en-US" sz="2499">
                  <a:solidFill>
                    <a:srgbClr val="005293"/>
                  </a:solidFill>
                  <a:latin typeface="Poppins Bold"/>
                </a:rPr>
                <a:t>Career and development events</a:t>
              </a:r>
            </a:p>
          </p:txBody>
        </p:sp>
      </p:grpSp>
      <p:grpSp>
        <p:nvGrpSpPr>
          <p:cNvPr id="22" name="Group 22" descr="Participate on any CfB student panel&#10;Attend any CfB annual symposium, Dean’s lecture series&#10;"/>
          <p:cNvGrpSpPr/>
          <p:nvPr/>
        </p:nvGrpSpPr>
        <p:grpSpPr>
          <a:xfrm>
            <a:off x="7956335" y="5742814"/>
            <a:ext cx="9495462" cy="1524753"/>
            <a:chOff x="0" y="-19050"/>
            <a:chExt cx="12660616" cy="203300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2660616" cy="2013954"/>
            </a:xfrm>
            <a:custGeom>
              <a:avLst/>
              <a:gdLst/>
              <a:ahLst/>
              <a:cxnLst/>
              <a:rect l="l" t="t" r="r" b="b"/>
              <a:pathLst>
                <a:path w="12660616" h="2013954">
                  <a:moveTo>
                    <a:pt x="0" y="0"/>
                  </a:moveTo>
                  <a:lnTo>
                    <a:pt x="12660616" y="0"/>
                  </a:lnTo>
                  <a:lnTo>
                    <a:pt x="12660616" y="2013954"/>
                  </a:lnTo>
                  <a:lnTo>
                    <a:pt x="0" y="2013954"/>
                  </a:lnTo>
                  <a:close/>
                </a:path>
              </a:pathLst>
            </a:custGeom>
            <a:solidFill>
              <a:srgbClr val="DAE3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 descr="Participate on any CfB student panel&#10;Attend any CfB annual symposium, Dean’s lecture series&#10;"/>
            <p:cNvSpPr txBox="1"/>
            <p:nvPr/>
          </p:nvSpPr>
          <p:spPr>
            <a:xfrm>
              <a:off x="0" y="-19050"/>
              <a:ext cx="12660556" cy="2032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474979" lvl="1" indent="-237490" algn="l">
                <a:lnSpc>
                  <a:spcPts val="2639"/>
                </a:lnSpc>
                <a:buFont typeface="Arial"/>
                <a:buChar char="•"/>
              </a:pPr>
              <a:r>
                <a:rPr lang="en-US" sz="2199">
                  <a:solidFill>
                    <a:srgbClr val="000000"/>
                  </a:solidFill>
                  <a:latin typeface="Poppins"/>
                </a:rPr>
                <a:t>Participate on any </a:t>
              </a:r>
              <a:r>
                <a:rPr lang="en-US" sz="2199" err="1">
                  <a:solidFill>
                    <a:srgbClr val="000000"/>
                  </a:solidFill>
                  <a:latin typeface="Poppins"/>
                </a:rPr>
                <a:t>CfB</a:t>
              </a:r>
              <a:r>
                <a:rPr lang="en-US" sz="2199">
                  <a:solidFill>
                    <a:srgbClr val="000000"/>
                  </a:solidFill>
                  <a:latin typeface="Poppins"/>
                </a:rPr>
                <a:t> student panel</a:t>
              </a:r>
            </a:p>
            <a:p>
              <a:pPr marL="474979" lvl="1" indent="-237490" algn="l">
                <a:lnSpc>
                  <a:spcPts val="2639"/>
                </a:lnSpc>
                <a:buFont typeface="Arial"/>
                <a:buChar char="•"/>
              </a:pPr>
              <a:r>
                <a:rPr lang="en-US" sz="2199">
                  <a:solidFill>
                    <a:srgbClr val="000000"/>
                  </a:solidFill>
                  <a:latin typeface="Poppins"/>
                </a:rPr>
                <a:t>Attend any </a:t>
              </a:r>
              <a:r>
                <a:rPr lang="en-US" sz="2199" err="1">
                  <a:solidFill>
                    <a:srgbClr val="000000"/>
                  </a:solidFill>
                  <a:latin typeface="Poppins"/>
                </a:rPr>
                <a:t>CfB</a:t>
              </a:r>
              <a:r>
                <a:rPr lang="en-US" sz="2199">
                  <a:solidFill>
                    <a:srgbClr val="000000"/>
                  </a:solidFill>
                  <a:latin typeface="Poppins"/>
                </a:rPr>
                <a:t> annual symposium, Dean’s lecture series</a:t>
              </a:r>
            </a:p>
          </p:txBody>
        </p:sp>
      </p:grpSp>
      <p:grpSp>
        <p:nvGrpSpPr>
          <p:cNvPr id="13" name="Group 13" descr="5 Hours"/>
          <p:cNvGrpSpPr/>
          <p:nvPr/>
        </p:nvGrpSpPr>
        <p:grpSpPr>
          <a:xfrm>
            <a:off x="1289731" y="7667588"/>
            <a:ext cx="2342746" cy="1510436"/>
            <a:chOff x="0" y="0"/>
            <a:chExt cx="3123662" cy="201391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123713" cy="2013954"/>
            </a:xfrm>
            <a:custGeom>
              <a:avLst/>
              <a:gdLst/>
              <a:ahLst/>
              <a:cxnLst/>
              <a:rect l="l" t="t" r="r" b="b"/>
              <a:pathLst>
                <a:path w="3123713" h="2013954">
                  <a:moveTo>
                    <a:pt x="0" y="0"/>
                  </a:moveTo>
                  <a:lnTo>
                    <a:pt x="3123713" y="0"/>
                  </a:lnTo>
                  <a:lnTo>
                    <a:pt x="3123713" y="2013954"/>
                  </a:lnTo>
                  <a:lnTo>
                    <a:pt x="0" y="2013954"/>
                  </a:lnTo>
                  <a:close/>
                </a:path>
              </a:pathLst>
            </a:custGeom>
            <a:solidFill>
              <a:srgbClr val="005AA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 descr="5 Hour"/>
            <p:cNvSpPr txBox="1"/>
            <p:nvPr/>
          </p:nvSpPr>
          <p:spPr>
            <a:xfrm>
              <a:off x="0" y="-38100"/>
              <a:ext cx="3123662" cy="20520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20"/>
                </a:lnSpc>
              </a:pPr>
              <a:r>
                <a:rPr lang="en-US" sz="3600">
                  <a:solidFill>
                    <a:srgbClr val="FFFFFF"/>
                  </a:solidFill>
                  <a:latin typeface="Poppins Bold"/>
                </a:rPr>
                <a:t>5</a:t>
              </a:r>
            </a:p>
            <a:p>
              <a:pPr algn="ctr">
                <a:lnSpc>
                  <a:spcPts val="4320"/>
                </a:lnSpc>
              </a:pPr>
              <a:r>
                <a:rPr lang="en-US" sz="3600">
                  <a:solidFill>
                    <a:srgbClr val="FFFFFF"/>
                  </a:solidFill>
                  <a:latin typeface="Poppins Bold"/>
                </a:rPr>
                <a:t>Hours</a:t>
              </a:r>
            </a:p>
          </p:txBody>
        </p:sp>
      </p:grpSp>
      <p:grpSp>
        <p:nvGrpSpPr>
          <p:cNvPr id="34" name="Group 34" descr="Advance comitment"/>
          <p:cNvGrpSpPr/>
          <p:nvPr/>
        </p:nvGrpSpPr>
        <p:grpSpPr>
          <a:xfrm>
            <a:off x="3851552" y="7667588"/>
            <a:ext cx="3857522" cy="1510436"/>
            <a:chOff x="0" y="0"/>
            <a:chExt cx="5143362" cy="2013915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5143423" cy="2013954"/>
            </a:xfrm>
            <a:custGeom>
              <a:avLst/>
              <a:gdLst/>
              <a:ahLst/>
              <a:cxnLst/>
              <a:rect l="l" t="t" r="r" b="b"/>
              <a:pathLst>
                <a:path w="5143423" h="2013954">
                  <a:moveTo>
                    <a:pt x="0" y="0"/>
                  </a:moveTo>
                  <a:lnTo>
                    <a:pt x="5143423" y="0"/>
                  </a:lnTo>
                  <a:lnTo>
                    <a:pt x="5143423" y="2013954"/>
                  </a:lnTo>
                  <a:lnTo>
                    <a:pt x="0" y="2013954"/>
                  </a:lnTo>
                  <a:close/>
                </a:path>
              </a:pathLst>
            </a:custGeom>
            <a:solidFill>
              <a:srgbClr val="FFD20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 descr="Advance &#10;commitment&#10;"/>
            <p:cNvSpPr txBox="1"/>
            <p:nvPr/>
          </p:nvSpPr>
          <p:spPr>
            <a:xfrm>
              <a:off x="0" y="-19050"/>
              <a:ext cx="5143362" cy="2032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r>
                <a:rPr lang="en-US" sz="2499">
                  <a:solidFill>
                    <a:srgbClr val="005293"/>
                  </a:solidFill>
                  <a:latin typeface="Poppins Bold"/>
                </a:rPr>
                <a:t>Advance </a:t>
              </a:r>
            </a:p>
            <a:p>
              <a:pPr algn="ctr">
                <a:lnSpc>
                  <a:spcPts val="2999"/>
                </a:lnSpc>
              </a:pPr>
              <a:r>
                <a:rPr lang="en-US" sz="2499">
                  <a:solidFill>
                    <a:srgbClr val="005293"/>
                  </a:solidFill>
                  <a:latin typeface="Poppins Bold"/>
                </a:rPr>
                <a:t>commitment</a:t>
              </a:r>
            </a:p>
          </p:txBody>
        </p:sp>
      </p:grpSp>
      <p:grpSp>
        <p:nvGrpSpPr>
          <p:cNvPr id="25" name="Group 25" descr="Join a CfB club/association as committee&#10;Participate in a Case Competition&#10;Complete the Student-Alumni Mentorship Program&#10;"/>
          <p:cNvGrpSpPr/>
          <p:nvPr/>
        </p:nvGrpSpPr>
        <p:grpSpPr>
          <a:xfrm>
            <a:off x="7956335" y="7667588"/>
            <a:ext cx="9495417" cy="1590712"/>
            <a:chOff x="0" y="0"/>
            <a:chExt cx="12660556" cy="212094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2660616" cy="2120988"/>
            </a:xfrm>
            <a:custGeom>
              <a:avLst/>
              <a:gdLst/>
              <a:ahLst/>
              <a:cxnLst/>
              <a:rect l="l" t="t" r="r" b="b"/>
              <a:pathLst>
                <a:path w="12660616" h="2120988">
                  <a:moveTo>
                    <a:pt x="0" y="0"/>
                  </a:moveTo>
                  <a:lnTo>
                    <a:pt x="12660616" y="0"/>
                  </a:lnTo>
                  <a:lnTo>
                    <a:pt x="12660616" y="2120988"/>
                  </a:lnTo>
                  <a:lnTo>
                    <a:pt x="0" y="2120988"/>
                  </a:lnTo>
                  <a:close/>
                </a:path>
              </a:pathLst>
            </a:custGeom>
            <a:solidFill>
              <a:srgbClr val="DAE3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 descr="Join a CfB club/association as committee&#10;Participate in a Case Competition&#10;Complete the Student-Alumni Mentorship Program&#10;"/>
            <p:cNvSpPr txBox="1"/>
            <p:nvPr/>
          </p:nvSpPr>
          <p:spPr>
            <a:xfrm>
              <a:off x="0" y="-19050"/>
              <a:ext cx="12660556" cy="2139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474979" lvl="1" indent="-237490" algn="l">
                <a:lnSpc>
                  <a:spcPts val="2639"/>
                </a:lnSpc>
                <a:buFont typeface="Arial"/>
                <a:buChar char="•"/>
              </a:pPr>
              <a:r>
                <a:rPr lang="en-US" sz="2199">
                  <a:solidFill>
                    <a:srgbClr val="000000"/>
                  </a:solidFill>
                  <a:latin typeface="Poppins"/>
                </a:rPr>
                <a:t>Join a </a:t>
              </a:r>
              <a:r>
                <a:rPr lang="en-US" sz="2199" err="1">
                  <a:solidFill>
                    <a:srgbClr val="000000"/>
                  </a:solidFill>
                  <a:latin typeface="Poppins"/>
                </a:rPr>
                <a:t>CfB</a:t>
              </a:r>
              <a:r>
                <a:rPr lang="en-US" sz="2199">
                  <a:solidFill>
                    <a:srgbClr val="000000"/>
                  </a:solidFill>
                  <a:latin typeface="Poppins"/>
                </a:rPr>
                <a:t> club/association as committee</a:t>
              </a:r>
            </a:p>
            <a:p>
              <a:pPr marL="474979" lvl="1" indent="-237490" algn="l">
                <a:lnSpc>
                  <a:spcPts val="2639"/>
                </a:lnSpc>
                <a:buFont typeface="Arial"/>
                <a:buChar char="•"/>
              </a:pPr>
              <a:r>
                <a:rPr lang="en-US" sz="2199">
                  <a:solidFill>
                    <a:srgbClr val="000000"/>
                  </a:solidFill>
                  <a:latin typeface="Poppins"/>
                </a:rPr>
                <a:t>Participate in a Case Competition</a:t>
              </a:r>
            </a:p>
            <a:p>
              <a:pPr marL="474979" lvl="1" indent="-237490" algn="l">
                <a:lnSpc>
                  <a:spcPts val="2639"/>
                </a:lnSpc>
                <a:buFont typeface="Arial"/>
                <a:buChar char="•"/>
              </a:pPr>
              <a:r>
                <a:rPr lang="en-US" sz="2199">
                  <a:solidFill>
                    <a:srgbClr val="000000"/>
                  </a:solidFill>
                  <a:latin typeface="Poppins"/>
                </a:rPr>
                <a:t>Complete the Student-Alumni Mentorship Program</a:t>
              </a:r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1289731" y="9376235"/>
            <a:ext cx="2342746" cy="614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5"/>
              </a:lnSpc>
            </a:pPr>
            <a:r>
              <a:rPr lang="en-US" sz="2199">
                <a:solidFill>
                  <a:srgbClr val="FF3131"/>
                </a:solidFill>
                <a:latin typeface="Poppins"/>
              </a:rPr>
              <a:t>Max. hours per experience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-5400000">
            <a:off x="-1883252" y="7693830"/>
            <a:ext cx="4305621" cy="288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9"/>
              </a:lnSpc>
            </a:pPr>
            <a:r>
              <a:rPr lang="en-US" sz="1200">
                <a:solidFill>
                  <a:srgbClr val="898989"/>
                </a:solidFill>
                <a:latin typeface="Poppins Light"/>
              </a:rPr>
              <a:t>GEORGE BROWN COLLEGE</a:t>
            </a:r>
          </a:p>
        </p:txBody>
      </p:sp>
      <p:sp>
        <p:nvSpPr>
          <p:cNvPr id="22" name="TextBox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-5400000">
            <a:off x="-1932148" y="2353774"/>
            <a:ext cx="4305621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39"/>
              </a:lnSpc>
            </a:pPr>
            <a:r>
              <a:rPr lang="en-US" sz="1200">
                <a:solidFill>
                  <a:srgbClr val="898989"/>
                </a:solidFill>
                <a:latin typeface="Poppins Light"/>
              </a:rPr>
              <a:t>CfB DEAN’S PROFESSIONAL DEVELOPMENT PROGRAM</a:t>
            </a:r>
          </a:p>
        </p:txBody>
      </p:sp>
      <p:sp>
        <p:nvSpPr>
          <p:cNvPr id="3" name="Auto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396819">
            <a:off x="-4600577" y="5143500"/>
            <a:ext cx="10296529" cy="0"/>
          </a:xfrm>
          <a:prstGeom prst="line">
            <a:avLst/>
          </a:prstGeom>
          <a:ln w="9525" cap="rnd">
            <a:solidFill>
              <a:srgbClr val="E7E6E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>
            <a:spLocks noGrp="1"/>
          </p:cNvSpPr>
          <p:nvPr>
            <p:ph type="title" idx="4294967295"/>
          </p:nvPr>
        </p:nvSpPr>
        <p:spPr>
          <a:xfrm>
            <a:off x="1051057" y="548163"/>
            <a:ext cx="16639368" cy="81572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8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Bold"/>
                <a:ea typeface="+mn-ea"/>
                <a:cs typeface="+mn-cs"/>
              </a:rPr>
              <a:t>3 Program Cut-offs every year</a:t>
            </a:r>
          </a:p>
        </p:txBody>
      </p:sp>
      <p:grpSp>
        <p:nvGrpSpPr>
          <p:cNvPr id="4" name="Group 4" descr="Spring cut-off"/>
          <p:cNvGrpSpPr/>
          <p:nvPr/>
        </p:nvGrpSpPr>
        <p:grpSpPr>
          <a:xfrm>
            <a:off x="2446748" y="1933774"/>
            <a:ext cx="3729103" cy="1510436"/>
            <a:chOff x="0" y="0"/>
            <a:chExt cx="4972138" cy="201391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972190" cy="2013954"/>
            </a:xfrm>
            <a:custGeom>
              <a:avLst/>
              <a:gdLst/>
              <a:ahLst/>
              <a:cxnLst/>
              <a:rect l="l" t="t" r="r" b="b"/>
              <a:pathLst>
                <a:path w="4972190" h="2013954">
                  <a:moveTo>
                    <a:pt x="0" y="0"/>
                  </a:moveTo>
                  <a:lnTo>
                    <a:pt x="4972190" y="0"/>
                  </a:lnTo>
                  <a:lnTo>
                    <a:pt x="4972190" y="2013954"/>
                  </a:lnTo>
                  <a:lnTo>
                    <a:pt x="0" y="2013954"/>
                  </a:lnTo>
                  <a:close/>
                </a:path>
              </a:pathLst>
            </a:custGeom>
            <a:solidFill>
              <a:srgbClr val="005AA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42875"/>
              <a:ext cx="4972138" cy="21567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400"/>
                </a:lnSpc>
              </a:pPr>
              <a:r>
                <a:rPr lang="en-US" sz="3600">
                  <a:solidFill>
                    <a:srgbClr val="FFFFFF"/>
                  </a:solidFill>
                  <a:latin typeface="Poppins Bold"/>
                </a:rPr>
                <a:t>Spring</a:t>
              </a:r>
            </a:p>
            <a:p>
              <a:pPr algn="ctr">
                <a:lnSpc>
                  <a:spcPts val="3900"/>
                </a:lnSpc>
              </a:pPr>
              <a:r>
                <a:rPr lang="en-US" sz="2600">
                  <a:solidFill>
                    <a:srgbClr val="FFFFFF"/>
                  </a:solidFill>
                  <a:latin typeface="Poppins Bold"/>
                </a:rPr>
                <a:t>Cut-off</a:t>
              </a:r>
            </a:p>
          </p:txBody>
        </p:sp>
      </p:grpSp>
      <p:grpSp>
        <p:nvGrpSpPr>
          <p:cNvPr id="13" name="Group 13" descr="Anyone who reached any benchmark by Aug 31&#10;"/>
          <p:cNvGrpSpPr/>
          <p:nvPr/>
        </p:nvGrpSpPr>
        <p:grpSpPr>
          <a:xfrm>
            <a:off x="6718776" y="1933774"/>
            <a:ext cx="9168697" cy="1510436"/>
            <a:chOff x="0" y="0"/>
            <a:chExt cx="12224930" cy="201391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224991" cy="2013954"/>
            </a:xfrm>
            <a:custGeom>
              <a:avLst/>
              <a:gdLst/>
              <a:ahLst/>
              <a:cxnLst/>
              <a:rect l="l" t="t" r="r" b="b"/>
              <a:pathLst>
                <a:path w="12224991" h="2013954">
                  <a:moveTo>
                    <a:pt x="0" y="0"/>
                  </a:moveTo>
                  <a:lnTo>
                    <a:pt x="12224991" y="0"/>
                  </a:lnTo>
                  <a:lnTo>
                    <a:pt x="12224991" y="2013954"/>
                  </a:lnTo>
                  <a:lnTo>
                    <a:pt x="0" y="2013954"/>
                  </a:lnTo>
                  <a:close/>
                </a:path>
              </a:pathLst>
            </a:custGeom>
            <a:solidFill>
              <a:srgbClr val="DAE3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12224930" cy="2032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r>
                <a:rPr lang="en-US" sz="2499" dirty="0">
                  <a:solidFill>
                    <a:srgbClr val="000000"/>
                  </a:solidFill>
                  <a:latin typeface="Poppins"/>
                </a:rPr>
                <a:t>Anyone who reached any benchmark by Aug 31</a:t>
              </a:r>
            </a:p>
          </p:txBody>
        </p:sp>
      </p:grpSp>
      <p:grpSp>
        <p:nvGrpSpPr>
          <p:cNvPr id="7" name="Group 7" descr="Fall cut-off"/>
          <p:cNvGrpSpPr/>
          <p:nvPr/>
        </p:nvGrpSpPr>
        <p:grpSpPr>
          <a:xfrm>
            <a:off x="2446748" y="4389379"/>
            <a:ext cx="3729103" cy="1510436"/>
            <a:chOff x="0" y="0"/>
            <a:chExt cx="4972138" cy="201391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72190" cy="2013954"/>
            </a:xfrm>
            <a:custGeom>
              <a:avLst/>
              <a:gdLst/>
              <a:ahLst/>
              <a:cxnLst/>
              <a:rect l="l" t="t" r="r" b="b"/>
              <a:pathLst>
                <a:path w="4972190" h="2013954">
                  <a:moveTo>
                    <a:pt x="0" y="0"/>
                  </a:moveTo>
                  <a:lnTo>
                    <a:pt x="4972190" y="0"/>
                  </a:lnTo>
                  <a:lnTo>
                    <a:pt x="4972190" y="2013954"/>
                  </a:lnTo>
                  <a:lnTo>
                    <a:pt x="0" y="2013954"/>
                  </a:lnTo>
                  <a:close/>
                </a:path>
              </a:pathLst>
            </a:custGeom>
            <a:solidFill>
              <a:srgbClr val="005AA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42875"/>
              <a:ext cx="4972138" cy="21567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400"/>
                </a:lnSpc>
              </a:pPr>
              <a:r>
                <a:rPr lang="en-US" sz="3600">
                  <a:solidFill>
                    <a:srgbClr val="FFFFFF"/>
                  </a:solidFill>
                  <a:latin typeface="Poppins Bold"/>
                </a:rPr>
                <a:t>Fall</a:t>
              </a:r>
            </a:p>
            <a:p>
              <a:pPr algn="ctr">
                <a:lnSpc>
                  <a:spcPts val="3900"/>
                </a:lnSpc>
              </a:pPr>
              <a:r>
                <a:rPr lang="en-US" sz="2600">
                  <a:solidFill>
                    <a:srgbClr val="FFFFFF"/>
                  </a:solidFill>
                  <a:latin typeface="Poppins Bold"/>
                </a:rPr>
                <a:t>Cut-off</a:t>
              </a:r>
            </a:p>
          </p:txBody>
        </p:sp>
      </p:grpSp>
      <p:grpSp>
        <p:nvGrpSpPr>
          <p:cNvPr id="16" name="Group 16" descr="Anyone who reached any benchmark by last day of semester in Dec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6718776" y="4389379"/>
            <a:ext cx="9168697" cy="1510436"/>
            <a:chOff x="0" y="0"/>
            <a:chExt cx="12224930" cy="201391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224991" cy="2013954"/>
            </a:xfrm>
            <a:custGeom>
              <a:avLst/>
              <a:gdLst/>
              <a:ahLst/>
              <a:cxnLst/>
              <a:rect l="l" t="t" r="r" b="b"/>
              <a:pathLst>
                <a:path w="12224991" h="2013954">
                  <a:moveTo>
                    <a:pt x="0" y="0"/>
                  </a:moveTo>
                  <a:lnTo>
                    <a:pt x="12224991" y="0"/>
                  </a:lnTo>
                  <a:lnTo>
                    <a:pt x="12224991" y="2013954"/>
                  </a:lnTo>
                  <a:lnTo>
                    <a:pt x="0" y="2013954"/>
                  </a:lnTo>
                  <a:close/>
                </a:path>
              </a:pathLst>
            </a:custGeom>
            <a:solidFill>
              <a:srgbClr val="DAE3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 descr="Anyone who reached any benchmark by Dec 31&#10;"/>
            <p:cNvSpPr txBox="1"/>
            <p:nvPr/>
          </p:nvSpPr>
          <p:spPr>
            <a:xfrm>
              <a:off x="0" y="-19050"/>
              <a:ext cx="12224930" cy="2032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r>
                <a:rPr lang="en-US" sz="2499" dirty="0">
                  <a:solidFill>
                    <a:srgbClr val="000000"/>
                  </a:solidFill>
                  <a:latin typeface="Poppins"/>
                </a:rPr>
                <a:t>Anyone who reached any </a:t>
              </a:r>
            </a:p>
            <a:p>
              <a:pPr algn="ctr">
                <a:lnSpc>
                  <a:spcPts val="2999"/>
                </a:lnSpc>
              </a:pPr>
              <a:r>
                <a:rPr lang="en-US" sz="2499" dirty="0">
                  <a:solidFill>
                    <a:srgbClr val="000000"/>
                  </a:solidFill>
                  <a:latin typeface="Poppins"/>
                </a:rPr>
                <a:t>benchmark by last day of semester in Dec</a:t>
              </a:r>
            </a:p>
          </p:txBody>
        </p:sp>
      </p:grpSp>
      <p:grpSp>
        <p:nvGrpSpPr>
          <p:cNvPr id="10" name="Group 10" descr="Winter cut-off"/>
          <p:cNvGrpSpPr/>
          <p:nvPr/>
        </p:nvGrpSpPr>
        <p:grpSpPr>
          <a:xfrm>
            <a:off x="2400527" y="6842790"/>
            <a:ext cx="3729103" cy="1510436"/>
            <a:chOff x="0" y="0"/>
            <a:chExt cx="4972138" cy="201391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72190" cy="2013954"/>
            </a:xfrm>
            <a:custGeom>
              <a:avLst/>
              <a:gdLst/>
              <a:ahLst/>
              <a:cxnLst/>
              <a:rect l="l" t="t" r="r" b="b"/>
              <a:pathLst>
                <a:path w="4972190" h="2013954">
                  <a:moveTo>
                    <a:pt x="0" y="0"/>
                  </a:moveTo>
                  <a:lnTo>
                    <a:pt x="4972190" y="0"/>
                  </a:lnTo>
                  <a:lnTo>
                    <a:pt x="4972190" y="2013954"/>
                  </a:lnTo>
                  <a:lnTo>
                    <a:pt x="0" y="2013954"/>
                  </a:lnTo>
                  <a:close/>
                </a:path>
              </a:pathLst>
            </a:custGeom>
            <a:solidFill>
              <a:srgbClr val="005AA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42875"/>
              <a:ext cx="4972138" cy="21567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400"/>
                </a:lnSpc>
              </a:pPr>
              <a:r>
                <a:rPr lang="en-US" sz="3600">
                  <a:solidFill>
                    <a:srgbClr val="FFFFFF"/>
                  </a:solidFill>
                  <a:latin typeface="Poppins Bold"/>
                </a:rPr>
                <a:t>Winter</a:t>
              </a:r>
            </a:p>
            <a:p>
              <a:pPr algn="ctr">
                <a:lnSpc>
                  <a:spcPts val="3900"/>
                </a:lnSpc>
              </a:pPr>
              <a:r>
                <a:rPr lang="en-US" sz="2600">
                  <a:solidFill>
                    <a:srgbClr val="FFFFFF"/>
                  </a:solidFill>
                  <a:latin typeface="Poppins Bold"/>
                </a:rPr>
                <a:t>Cut-off</a:t>
              </a:r>
            </a:p>
          </p:txBody>
        </p:sp>
      </p:grpSp>
      <p:grpSp>
        <p:nvGrpSpPr>
          <p:cNvPr id="19" name="Group 19" descr="Anyone who reached any benchmark by last day of semester in Apr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6718776" y="6842790"/>
            <a:ext cx="9168697" cy="1510436"/>
            <a:chOff x="0" y="0"/>
            <a:chExt cx="12224930" cy="201391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2224991" cy="2013954"/>
            </a:xfrm>
            <a:custGeom>
              <a:avLst/>
              <a:gdLst/>
              <a:ahLst/>
              <a:cxnLst/>
              <a:rect l="l" t="t" r="r" b="b"/>
              <a:pathLst>
                <a:path w="12224991" h="2013954">
                  <a:moveTo>
                    <a:pt x="0" y="0"/>
                  </a:moveTo>
                  <a:lnTo>
                    <a:pt x="12224991" y="0"/>
                  </a:lnTo>
                  <a:lnTo>
                    <a:pt x="12224991" y="2013954"/>
                  </a:lnTo>
                  <a:lnTo>
                    <a:pt x="0" y="2013954"/>
                  </a:lnTo>
                  <a:close/>
                </a:path>
              </a:pathLst>
            </a:custGeom>
            <a:solidFill>
              <a:srgbClr val="DAE3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 descr="Anyone who reached any benchmark by Apr 31&#10;"/>
            <p:cNvSpPr txBox="1"/>
            <p:nvPr/>
          </p:nvSpPr>
          <p:spPr>
            <a:xfrm>
              <a:off x="0" y="-19050"/>
              <a:ext cx="12224930" cy="2032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r>
                <a:rPr lang="en-US" sz="2499" dirty="0">
                  <a:solidFill>
                    <a:srgbClr val="000000"/>
                  </a:solidFill>
                  <a:latin typeface="Poppins"/>
                </a:rPr>
                <a:t>Anyone who reached any benchmark by last day of semester in Apr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396819">
            <a:off x="-4600577" y="5143500"/>
            <a:ext cx="10296529" cy="0"/>
          </a:xfrm>
          <a:prstGeom prst="line">
            <a:avLst/>
          </a:prstGeom>
          <a:ln w="9525" cap="rnd">
            <a:solidFill>
              <a:srgbClr val="E7E6E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8" name="TextBox 4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-5400000">
            <a:off x="-1883252" y="7693830"/>
            <a:ext cx="4305621" cy="288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9"/>
              </a:lnSpc>
            </a:pPr>
            <a:r>
              <a:rPr lang="en-US" sz="1200">
                <a:solidFill>
                  <a:srgbClr val="898989"/>
                </a:solidFill>
                <a:latin typeface="Poppins Light"/>
              </a:rPr>
              <a:t>GEORGE BROWN COLLEGE</a:t>
            </a:r>
          </a:p>
        </p:txBody>
      </p:sp>
      <p:sp>
        <p:nvSpPr>
          <p:cNvPr id="49" name="TextBox 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-5400000">
            <a:off x="-1932148" y="2353774"/>
            <a:ext cx="4305621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39"/>
              </a:lnSpc>
            </a:pPr>
            <a:r>
              <a:rPr lang="en-US" sz="1200">
                <a:solidFill>
                  <a:srgbClr val="898989"/>
                </a:solidFill>
                <a:latin typeface="Poppins Light"/>
              </a:rPr>
              <a:t>CfB DEAN’S PROFESSIONAL DEVELOPMENT PROGRAM</a:t>
            </a:r>
          </a:p>
        </p:txBody>
      </p:sp>
      <p:sp>
        <p:nvSpPr>
          <p:cNvPr id="57" name="TextBox 47">
            <a:extLst>
              <a:ext uri="{FF2B5EF4-FFF2-40B4-BE49-F238E27FC236}">
                <a16:creationId xmlns:a16="http://schemas.microsoft.com/office/drawing/2014/main" id="{B1959C4C-81E9-0E60-2814-948456B6EF4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51057" y="548163"/>
            <a:ext cx="16639368" cy="76559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58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Bold"/>
                <a:ea typeface="+mn-ea"/>
                <a:cs typeface="+mn-cs"/>
              </a:rPr>
              <a:t>Workflow – 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5293"/>
                </a:solidFill>
                <a:effectLst/>
                <a:uLnTx/>
                <a:uFillTx/>
                <a:latin typeface="Poppins Bold"/>
                <a:ea typeface="+mj-ea"/>
                <a:cs typeface="+mj-cs"/>
              </a:rPr>
              <a:t>Volunteer Experiences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Bold"/>
              <a:ea typeface="+mn-ea"/>
              <a:cs typeface="+mn-cs"/>
            </a:endParaRPr>
          </a:p>
        </p:txBody>
      </p:sp>
      <p:grpSp>
        <p:nvGrpSpPr>
          <p:cNvPr id="58" name="Group 48" descr="Various hours">
            <a:extLst>
              <a:ext uri="{FF2B5EF4-FFF2-40B4-BE49-F238E27FC236}">
                <a16:creationId xmlns:a16="http://schemas.microsoft.com/office/drawing/2014/main" id="{F8816527-917C-1AE9-780F-EDA74833B137}"/>
              </a:ext>
            </a:extLst>
          </p:cNvPr>
          <p:cNvGrpSpPr/>
          <p:nvPr/>
        </p:nvGrpSpPr>
        <p:grpSpPr>
          <a:xfrm>
            <a:off x="15472131" y="578017"/>
            <a:ext cx="2342746" cy="1510436"/>
            <a:chOff x="0" y="0"/>
            <a:chExt cx="3123662" cy="2013915"/>
          </a:xfrm>
        </p:grpSpPr>
        <p:sp>
          <p:nvSpPr>
            <p:cNvPr id="59" name="Freeform 49">
              <a:extLst>
                <a:ext uri="{FF2B5EF4-FFF2-40B4-BE49-F238E27FC236}">
                  <a16:creationId xmlns:a16="http://schemas.microsoft.com/office/drawing/2014/main" id="{4B84386D-6AA1-D7B3-A777-A0AE3C14C0C3}"/>
                </a:ext>
              </a:extLst>
            </p:cNvPr>
            <p:cNvSpPr/>
            <p:nvPr/>
          </p:nvSpPr>
          <p:spPr>
            <a:xfrm>
              <a:off x="0" y="0"/>
              <a:ext cx="3123713" cy="2013954"/>
            </a:xfrm>
            <a:custGeom>
              <a:avLst/>
              <a:gdLst/>
              <a:ahLst/>
              <a:cxnLst/>
              <a:rect l="l" t="t" r="r" b="b"/>
              <a:pathLst>
                <a:path w="3123713" h="2013954">
                  <a:moveTo>
                    <a:pt x="0" y="0"/>
                  </a:moveTo>
                  <a:lnTo>
                    <a:pt x="3123713" y="0"/>
                  </a:lnTo>
                  <a:lnTo>
                    <a:pt x="3123713" y="2013954"/>
                  </a:lnTo>
                  <a:lnTo>
                    <a:pt x="0" y="2013954"/>
                  </a:lnTo>
                  <a:close/>
                </a:path>
              </a:pathLst>
            </a:custGeom>
            <a:solidFill>
              <a:srgbClr val="005AA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TextBox 50">
              <a:extLst>
                <a:ext uri="{FF2B5EF4-FFF2-40B4-BE49-F238E27FC236}">
                  <a16:creationId xmlns:a16="http://schemas.microsoft.com/office/drawing/2014/main" id="{76522AC7-C29C-32D4-0AF0-1F553795B76C}"/>
                </a:ext>
              </a:extLst>
            </p:cNvPr>
            <p:cNvSpPr txBox="1"/>
            <p:nvPr/>
          </p:nvSpPr>
          <p:spPr>
            <a:xfrm>
              <a:off x="0" y="-38100"/>
              <a:ext cx="3123662" cy="20520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20"/>
                </a:lnSpc>
              </a:pPr>
              <a:r>
                <a:rPr lang="en-US" sz="3600" dirty="0">
                  <a:solidFill>
                    <a:srgbClr val="FFFFFF"/>
                  </a:solidFill>
                  <a:latin typeface="Poppins Bold"/>
                </a:rPr>
                <a:t>Various</a:t>
              </a:r>
            </a:p>
            <a:p>
              <a:pPr algn="ctr">
                <a:lnSpc>
                  <a:spcPts val="4320"/>
                </a:lnSpc>
              </a:pPr>
              <a:r>
                <a:rPr lang="en-US" sz="3600" dirty="0">
                  <a:solidFill>
                    <a:srgbClr val="FFFFFF"/>
                  </a:solidFill>
                  <a:latin typeface="Poppins Bold"/>
                </a:rPr>
                <a:t>Hours</a:t>
              </a:r>
            </a:p>
          </p:txBody>
        </p:sp>
      </p:grpSp>
      <p:grpSp>
        <p:nvGrpSpPr>
          <p:cNvPr id="3" name="Group 3" descr="sign up DPDP account"/>
          <p:cNvGrpSpPr/>
          <p:nvPr/>
        </p:nvGrpSpPr>
        <p:grpSpPr>
          <a:xfrm>
            <a:off x="1180833" y="3590636"/>
            <a:ext cx="3370109" cy="1510436"/>
            <a:chOff x="0" y="0"/>
            <a:chExt cx="4493479" cy="20139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93540" cy="2013954"/>
            </a:xfrm>
            <a:custGeom>
              <a:avLst/>
              <a:gdLst/>
              <a:ahLst/>
              <a:cxnLst/>
              <a:rect l="l" t="t" r="r" b="b"/>
              <a:pathLst>
                <a:path w="4493540" h="2013954">
                  <a:moveTo>
                    <a:pt x="0" y="0"/>
                  </a:moveTo>
                  <a:lnTo>
                    <a:pt x="4493540" y="0"/>
                  </a:lnTo>
                  <a:lnTo>
                    <a:pt x="4493540" y="2013954"/>
                  </a:lnTo>
                  <a:lnTo>
                    <a:pt x="0" y="2013954"/>
                  </a:lnTo>
                  <a:close/>
                </a:path>
              </a:pathLst>
            </a:custGeom>
            <a:solidFill>
              <a:srgbClr val="DAE3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493479" cy="20710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99">
                  <a:solidFill>
                    <a:srgbClr val="000000"/>
                  </a:solidFill>
                  <a:latin typeface="Poppins"/>
                </a:rPr>
                <a:t>Sign up DPDP account</a:t>
              </a:r>
            </a:p>
          </p:txBody>
        </p:sp>
      </p:grpSp>
      <p:grpSp>
        <p:nvGrpSpPr>
          <p:cNvPr id="6" name="Group 6" descr="Respond to Volunteer Needs&#10;"/>
          <p:cNvGrpSpPr/>
          <p:nvPr/>
        </p:nvGrpSpPr>
        <p:grpSpPr>
          <a:xfrm>
            <a:off x="5576987" y="3590636"/>
            <a:ext cx="3370109" cy="1510436"/>
            <a:chOff x="0" y="0"/>
            <a:chExt cx="4493479" cy="201391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493540" cy="2013954"/>
            </a:xfrm>
            <a:custGeom>
              <a:avLst/>
              <a:gdLst/>
              <a:ahLst/>
              <a:cxnLst/>
              <a:rect l="l" t="t" r="r" b="b"/>
              <a:pathLst>
                <a:path w="4493540" h="2013954">
                  <a:moveTo>
                    <a:pt x="0" y="0"/>
                  </a:moveTo>
                  <a:lnTo>
                    <a:pt x="4493540" y="0"/>
                  </a:lnTo>
                  <a:lnTo>
                    <a:pt x="4493540" y="2013954"/>
                  </a:lnTo>
                  <a:lnTo>
                    <a:pt x="0" y="2013954"/>
                  </a:lnTo>
                  <a:close/>
                </a:path>
              </a:pathLst>
            </a:custGeom>
            <a:solidFill>
              <a:srgbClr val="DAE3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4493479" cy="20710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99" dirty="0">
                  <a:solidFill>
                    <a:srgbClr val="000000"/>
                  </a:solidFill>
                  <a:latin typeface="Poppins"/>
                </a:rPr>
                <a:t>Respond to Volunteer Needs</a:t>
              </a:r>
            </a:p>
          </p:txBody>
        </p:sp>
      </p:grpSp>
      <p:grpSp>
        <p:nvGrpSpPr>
          <p:cNvPr id="9" name="Group 9" descr="Selected for volunteer needs"/>
          <p:cNvGrpSpPr/>
          <p:nvPr/>
        </p:nvGrpSpPr>
        <p:grpSpPr>
          <a:xfrm>
            <a:off x="9975796" y="3590636"/>
            <a:ext cx="3370109" cy="1510436"/>
            <a:chOff x="0" y="0"/>
            <a:chExt cx="4493479" cy="201391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493540" cy="2013954"/>
            </a:xfrm>
            <a:custGeom>
              <a:avLst/>
              <a:gdLst/>
              <a:ahLst/>
              <a:cxnLst/>
              <a:rect l="l" t="t" r="r" b="b"/>
              <a:pathLst>
                <a:path w="4493540" h="2013954">
                  <a:moveTo>
                    <a:pt x="0" y="0"/>
                  </a:moveTo>
                  <a:lnTo>
                    <a:pt x="4493540" y="0"/>
                  </a:lnTo>
                  <a:lnTo>
                    <a:pt x="4493540" y="2013954"/>
                  </a:lnTo>
                  <a:lnTo>
                    <a:pt x="0" y="2013954"/>
                  </a:lnTo>
                  <a:close/>
                </a:path>
              </a:pathLst>
            </a:custGeom>
            <a:solidFill>
              <a:srgbClr val="DAE3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4493479" cy="20710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99">
                  <a:solidFill>
                    <a:srgbClr val="000000"/>
                  </a:solidFill>
                  <a:latin typeface="Poppins"/>
                </a:rPr>
                <a:t>Got selected for Volunteer Needs</a:t>
              </a:r>
            </a:p>
          </p:txBody>
        </p:sp>
      </p:grpSp>
      <p:grpSp>
        <p:nvGrpSpPr>
          <p:cNvPr id="12" name="Group 12" descr="Attend briefing, complete shifts&#10;"/>
          <p:cNvGrpSpPr/>
          <p:nvPr/>
        </p:nvGrpSpPr>
        <p:grpSpPr>
          <a:xfrm>
            <a:off x="14374605" y="3547774"/>
            <a:ext cx="3370155" cy="1553328"/>
            <a:chOff x="0" y="-57150"/>
            <a:chExt cx="4493540" cy="2071104"/>
          </a:xfrm>
        </p:grpSpPr>
        <p:sp>
          <p:nvSpPr>
            <p:cNvPr id="13" name="Freeform 13"/>
            <p:cNvSpPr/>
            <p:nvPr/>
          </p:nvSpPr>
          <p:spPr>
            <a:xfrm>
              <a:off x="0" y="-1"/>
              <a:ext cx="4493540" cy="2013955"/>
            </a:xfrm>
            <a:custGeom>
              <a:avLst/>
              <a:gdLst/>
              <a:ahLst/>
              <a:cxnLst/>
              <a:rect l="l" t="t" r="r" b="b"/>
              <a:pathLst>
                <a:path w="4493540" h="2013954">
                  <a:moveTo>
                    <a:pt x="0" y="0"/>
                  </a:moveTo>
                  <a:lnTo>
                    <a:pt x="4493540" y="0"/>
                  </a:lnTo>
                  <a:lnTo>
                    <a:pt x="4493540" y="2013954"/>
                  </a:lnTo>
                  <a:lnTo>
                    <a:pt x="0" y="2013954"/>
                  </a:lnTo>
                  <a:close/>
                </a:path>
              </a:pathLst>
            </a:custGeom>
            <a:solidFill>
              <a:srgbClr val="DAE3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 descr="Attend briefing, complete shifts&#10;"/>
            <p:cNvSpPr txBox="1"/>
            <p:nvPr/>
          </p:nvSpPr>
          <p:spPr>
            <a:xfrm>
              <a:off x="0" y="-57150"/>
              <a:ext cx="4493479" cy="20710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99">
                  <a:solidFill>
                    <a:srgbClr val="000000"/>
                  </a:solidFill>
                  <a:latin typeface="Poppins"/>
                </a:rPr>
                <a:t>Attend briefing, complete shifts</a:t>
              </a:r>
            </a:p>
          </p:txBody>
        </p:sp>
      </p:grpSp>
      <p:grpSp>
        <p:nvGrpSpPr>
          <p:cNvPr id="15" name="Group 15" descr="Hours will be added within 1 week&#10;"/>
          <p:cNvGrpSpPr/>
          <p:nvPr/>
        </p:nvGrpSpPr>
        <p:grpSpPr>
          <a:xfrm>
            <a:off x="1239177" y="6327541"/>
            <a:ext cx="3370109" cy="1510436"/>
            <a:chOff x="0" y="0"/>
            <a:chExt cx="4493479" cy="201391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493540" cy="2013954"/>
            </a:xfrm>
            <a:custGeom>
              <a:avLst/>
              <a:gdLst/>
              <a:ahLst/>
              <a:cxnLst/>
              <a:rect l="l" t="t" r="r" b="b"/>
              <a:pathLst>
                <a:path w="4493540" h="2013954">
                  <a:moveTo>
                    <a:pt x="0" y="0"/>
                  </a:moveTo>
                  <a:lnTo>
                    <a:pt x="4493540" y="0"/>
                  </a:lnTo>
                  <a:lnTo>
                    <a:pt x="4493540" y="2013954"/>
                  </a:lnTo>
                  <a:lnTo>
                    <a:pt x="0" y="2013954"/>
                  </a:lnTo>
                  <a:close/>
                </a:path>
              </a:pathLst>
            </a:custGeom>
            <a:solidFill>
              <a:srgbClr val="DAE3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4493479" cy="20710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99">
                  <a:solidFill>
                    <a:srgbClr val="000000"/>
                  </a:solidFill>
                  <a:latin typeface="Poppins"/>
                </a:rPr>
                <a:t>Hours will be added within 1 week</a:t>
              </a:r>
            </a:p>
          </p:txBody>
        </p:sp>
      </p:grpSp>
      <p:grpSp>
        <p:nvGrpSpPr>
          <p:cNvPr id="18" name="Group 18" descr="Receive email from co-curricular office at the end of the month"/>
          <p:cNvGrpSpPr/>
          <p:nvPr/>
        </p:nvGrpSpPr>
        <p:grpSpPr>
          <a:xfrm>
            <a:off x="5618189" y="6284678"/>
            <a:ext cx="3370155" cy="1553329"/>
            <a:chOff x="0" y="-57150"/>
            <a:chExt cx="4493541" cy="2071105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9" name="Freeform 19"/>
            <p:cNvSpPr/>
            <p:nvPr/>
          </p:nvSpPr>
          <p:spPr>
            <a:xfrm>
              <a:off x="0" y="0"/>
              <a:ext cx="4493541" cy="2013955"/>
            </a:xfrm>
            <a:custGeom>
              <a:avLst/>
              <a:gdLst/>
              <a:ahLst/>
              <a:cxnLst/>
              <a:rect l="l" t="t" r="r" b="b"/>
              <a:pathLst>
                <a:path w="4493540" h="2013954">
                  <a:moveTo>
                    <a:pt x="0" y="0"/>
                  </a:moveTo>
                  <a:lnTo>
                    <a:pt x="4493540" y="0"/>
                  </a:lnTo>
                  <a:lnTo>
                    <a:pt x="4493540" y="2013954"/>
                  </a:lnTo>
                  <a:lnTo>
                    <a:pt x="0" y="2013954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 descr="Receive email from co-curricular office at the end of the month&#10;"/>
            <p:cNvSpPr txBox="1"/>
            <p:nvPr/>
          </p:nvSpPr>
          <p:spPr>
            <a:xfrm>
              <a:off x="0" y="-57150"/>
              <a:ext cx="4493479" cy="207106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99">
                  <a:solidFill>
                    <a:srgbClr val="000000"/>
                  </a:solidFill>
                  <a:latin typeface="Poppins"/>
                </a:rPr>
                <a:t>Receive email from </a:t>
              </a:r>
            </a:p>
            <a:p>
              <a:pPr algn="ctr">
                <a:lnSpc>
                  <a:spcPts val="3079"/>
                </a:lnSpc>
              </a:pPr>
              <a:r>
                <a:rPr lang="en-US" sz="2199">
                  <a:solidFill>
                    <a:srgbClr val="000000"/>
                  </a:solidFill>
                  <a:latin typeface="Poppins"/>
                </a:rPr>
                <a:t>co-curricular office</a:t>
              </a:r>
            </a:p>
          </p:txBody>
        </p:sp>
      </p:grpSp>
      <p:grpSp>
        <p:nvGrpSpPr>
          <p:cNvPr id="21" name="Group 21" descr="Finish reflective questions&#10;"/>
          <p:cNvGrpSpPr/>
          <p:nvPr/>
        </p:nvGrpSpPr>
        <p:grpSpPr>
          <a:xfrm>
            <a:off x="10032233" y="6327541"/>
            <a:ext cx="3370109" cy="1510436"/>
            <a:chOff x="0" y="0"/>
            <a:chExt cx="4493479" cy="2013915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22" name="Freeform 22"/>
            <p:cNvSpPr/>
            <p:nvPr/>
          </p:nvSpPr>
          <p:spPr>
            <a:xfrm>
              <a:off x="0" y="0"/>
              <a:ext cx="4493540" cy="2013954"/>
            </a:xfrm>
            <a:custGeom>
              <a:avLst/>
              <a:gdLst/>
              <a:ahLst/>
              <a:cxnLst/>
              <a:rect l="l" t="t" r="r" b="b"/>
              <a:pathLst>
                <a:path w="4493540" h="2013954">
                  <a:moveTo>
                    <a:pt x="0" y="0"/>
                  </a:moveTo>
                  <a:lnTo>
                    <a:pt x="4493540" y="0"/>
                  </a:lnTo>
                  <a:lnTo>
                    <a:pt x="4493540" y="2013954"/>
                  </a:lnTo>
                  <a:lnTo>
                    <a:pt x="0" y="2013954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57150"/>
              <a:ext cx="4493479" cy="207106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99">
                  <a:solidFill>
                    <a:srgbClr val="000000"/>
                  </a:solidFill>
                  <a:latin typeface="Poppins"/>
                </a:rPr>
                <a:t>Finish reflective questions</a:t>
              </a:r>
            </a:p>
          </p:txBody>
        </p:sp>
      </p:grpSp>
      <p:grpSp>
        <p:nvGrpSpPr>
          <p:cNvPr id="24" name="Group 24" descr="Experiences updated in co-curricular record&#10;"/>
          <p:cNvGrpSpPr/>
          <p:nvPr/>
        </p:nvGrpSpPr>
        <p:grpSpPr>
          <a:xfrm>
            <a:off x="14450092" y="6327541"/>
            <a:ext cx="3370109" cy="1510436"/>
            <a:chOff x="0" y="0"/>
            <a:chExt cx="4493479" cy="2013915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25" name="Freeform 25"/>
            <p:cNvSpPr/>
            <p:nvPr/>
          </p:nvSpPr>
          <p:spPr>
            <a:xfrm>
              <a:off x="0" y="0"/>
              <a:ext cx="4493540" cy="2013954"/>
            </a:xfrm>
            <a:custGeom>
              <a:avLst/>
              <a:gdLst/>
              <a:ahLst/>
              <a:cxnLst/>
              <a:rect l="l" t="t" r="r" b="b"/>
              <a:pathLst>
                <a:path w="4493540" h="2013954">
                  <a:moveTo>
                    <a:pt x="0" y="0"/>
                  </a:moveTo>
                  <a:lnTo>
                    <a:pt x="4493540" y="0"/>
                  </a:lnTo>
                  <a:lnTo>
                    <a:pt x="4493540" y="2013954"/>
                  </a:lnTo>
                  <a:lnTo>
                    <a:pt x="0" y="2013954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57150"/>
              <a:ext cx="4493479" cy="207106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99">
                  <a:solidFill>
                    <a:srgbClr val="000000"/>
                  </a:solidFill>
                  <a:latin typeface="Poppins"/>
                </a:rPr>
                <a:t>Experiences updated in co-curricular record</a:t>
              </a:r>
            </a:p>
          </p:txBody>
        </p:sp>
      </p:grpSp>
      <p:grpSp>
        <p:nvGrpSpPr>
          <p:cNvPr id="36" name="Group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>
            <a:off x="13614479" y="6765039"/>
            <a:ext cx="623476" cy="545541"/>
            <a:chOff x="0" y="0"/>
            <a:chExt cx="812800" cy="7112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529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127000" y="311150"/>
              <a:ext cx="558800" cy="349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33" name="Group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>
            <a:off x="9198527" y="6809988"/>
            <a:ext cx="623476" cy="545541"/>
            <a:chOff x="0" y="0"/>
            <a:chExt cx="812800" cy="7112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529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27000" y="311150"/>
              <a:ext cx="558800" cy="349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30" name="Group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>
            <a:off x="4810571" y="6809988"/>
            <a:ext cx="623476" cy="545541"/>
            <a:chOff x="0" y="0"/>
            <a:chExt cx="812800" cy="7112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529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27000" y="311150"/>
              <a:ext cx="558800" cy="349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45" name="Group 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>
            <a:off x="428832" y="6809988"/>
            <a:ext cx="623476" cy="545541"/>
            <a:chOff x="0" y="0"/>
            <a:chExt cx="812800" cy="7112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529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127000" y="311150"/>
              <a:ext cx="558800" cy="349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42" name="Group 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>
            <a:off x="13554588" y="4073083"/>
            <a:ext cx="623476" cy="545541"/>
            <a:chOff x="0" y="0"/>
            <a:chExt cx="812800" cy="7112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529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127000" y="311150"/>
              <a:ext cx="558800" cy="349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39" name="Group 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>
            <a:off x="9146254" y="4073083"/>
            <a:ext cx="623476" cy="545541"/>
            <a:chOff x="0" y="0"/>
            <a:chExt cx="812800" cy="7112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529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127000" y="311150"/>
              <a:ext cx="558800" cy="349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27" name="Group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>
            <a:off x="4752227" y="4073083"/>
            <a:ext cx="623476" cy="545541"/>
            <a:chOff x="0" y="0"/>
            <a:chExt cx="812800" cy="7112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529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27000" y="311150"/>
              <a:ext cx="558800" cy="349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396819">
            <a:off x="-4600577" y="5143500"/>
            <a:ext cx="10296529" cy="0"/>
          </a:xfrm>
          <a:prstGeom prst="line">
            <a:avLst/>
          </a:prstGeom>
          <a:ln w="9525" cap="rnd">
            <a:solidFill>
              <a:srgbClr val="E7E6E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5" name="TextBox 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-5400000">
            <a:off x="-1883252" y="7693830"/>
            <a:ext cx="4305621" cy="288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9"/>
              </a:lnSpc>
            </a:pPr>
            <a:r>
              <a:rPr lang="en-US" sz="1200">
                <a:solidFill>
                  <a:srgbClr val="898989"/>
                </a:solidFill>
                <a:latin typeface="Poppins Light"/>
              </a:rPr>
              <a:t>GEORGE BROWN COLLEGE</a:t>
            </a:r>
          </a:p>
        </p:txBody>
      </p:sp>
      <p:sp>
        <p:nvSpPr>
          <p:cNvPr id="46" name="TextBox 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-5400000">
            <a:off x="-1932148" y="2353774"/>
            <a:ext cx="4305621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39"/>
              </a:lnSpc>
            </a:pPr>
            <a:r>
              <a:rPr lang="en-US" sz="1200">
                <a:solidFill>
                  <a:srgbClr val="898989"/>
                </a:solidFill>
                <a:latin typeface="Poppins Light"/>
              </a:rPr>
              <a:t>CfB DEAN’S PROFESSIONAL DEVELOPMENT PROGRAM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1D2FDD2A-F41B-0229-DED0-D40BE20BC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22548" y="3298166"/>
            <a:ext cx="13403773" cy="5768076"/>
            <a:chOff x="922548" y="3298166"/>
            <a:chExt cx="13403773" cy="5768076"/>
          </a:xfrm>
        </p:grpSpPr>
        <p:grpSp>
          <p:nvGrpSpPr>
            <p:cNvPr id="24" name="Group 2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 rot="5400000">
              <a:off x="5131635" y="3336217"/>
              <a:ext cx="608830" cy="532727"/>
              <a:chOff x="0" y="0"/>
              <a:chExt cx="812800" cy="7112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529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127000" y="311150"/>
                <a:ext cx="558800" cy="3492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  <p:grpSp>
          <p:nvGrpSpPr>
            <p:cNvPr id="27" name="Group 27"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GrpSpPr/>
            <p:nvPr/>
          </p:nvGrpSpPr>
          <p:grpSpPr>
            <a:xfrm rot="5400000">
              <a:off x="5188609" y="6008834"/>
              <a:ext cx="608830" cy="532727"/>
              <a:chOff x="0" y="0"/>
              <a:chExt cx="812800" cy="7112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529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127000" y="311150"/>
                <a:ext cx="558800" cy="3492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  <p:grpSp>
          <p:nvGrpSpPr>
            <p:cNvPr id="30" name="Group 30"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GrpSpPr/>
            <p:nvPr/>
          </p:nvGrpSpPr>
          <p:grpSpPr>
            <a:xfrm rot="5400000">
              <a:off x="13755543" y="5938947"/>
              <a:ext cx="608830" cy="532727"/>
              <a:chOff x="0" y="0"/>
              <a:chExt cx="812800" cy="7112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529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127000" y="311150"/>
                <a:ext cx="558800" cy="3492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  <p:grpSp>
          <p:nvGrpSpPr>
            <p:cNvPr id="33" name="Group 3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 rot="5400000">
              <a:off x="9422449" y="3336217"/>
              <a:ext cx="608830" cy="532727"/>
              <a:chOff x="0" y="0"/>
              <a:chExt cx="812800" cy="7112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529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127000" y="311150"/>
                <a:ext cx="558800" cy="3492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  <p:grpSp>
          <p:nvGrpSpPr>
            <p:cNvPr id="36" name="Group 36"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GrpSpPr/>
            <p:nvPr/>
          </p:nvGrpSpPr>
          <p:grpSpPr>
            <a:xfrm rot="5400000">
              <a:off x="9471224" y="5980399"/>
              <a:ext cx="608830" cy="532727"/>
              <a:chOff x="0" y="0"/>
              <a:chExt cx="812800" cy="7112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529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127000" y="311150"/>
                <a:ext cx="558800" cy="3492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  <p:grpSp>
          <p:nvGrpSpPr>
            <p:cNvPr id="39" name="Group 39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 rot="5400000">
              <a:off x="13727233" y="3336217"/>
              <a:ext cx="608830" cy="532727"/>
              <a:chOff x="0" y="0"/>
              <a:chExt cx="812800" cy="7112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529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127000" y="311150"/>
                <a:ext cx="558800" cy="3492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  <p:grpSp>
          <p:nvGrpSpPr>
            <p:cNvPr id="42" name="Group 42"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GrpSpPr/>
            <p:nvPr/>
          </p:nvGrpSpPr>
          <p:grpSpPr>
            <a:xfrm rot="5400000">
              <a:off x="909796" y="6008834"/>
              <a:ext cx="608830" cy="532727"/>
              <a:chOff x="0" y="0"/>
              <a:chExt cx="812800" cy="711200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529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TextBox 44"/>
              <p:cNvSpPr txBox="1"/>
              <p:nvPr/>
            </p:nvSpPr>
            <p:spPr>
              <a:xfrm>
                <a:off x="127000" y="311150"/>
                <a:ext cx="558800" cy="3492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  <p:grpSp>
          <p:nvGrpSpPr>
            <p:cNvPr id="63" name="Group 63"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GrpSpPr/>
            <p:nvPr/>
          </p:nvGrpSpPr>
          <p:grpSpPr>
            <a:xfrm rot="5400000">
              <a:off x="884497" y="8495463"/>
              <a:ext cx="608830" cy="532727"/>
              <a:chOff x="0" y="0"/>
              <a:chExt cx="812800" cy="711200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529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TextBox 65"/>
              <p:cNvSpPr txBox="1"/>
              <p:nvPr/>
            </p:nvSpPr>
            <p:spPr>
              <a:xfrm>
                <a:off x="127000" y="311150"/>
                <a:ext cx="558800" cy="3492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  <p:grpSp>
          <p:nvGrpSpPr>
            <p:cNvPr id="66" name="Group 66"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GrpSpPr/>
            <p:nvPr/>
          </p:nvGrpSpPr>
          <p:grpSpPr>
            <a:xfrm rot="5400000">
              <a:off x="5121038" y="8495463"/>
              <a:ext cx="608830" cy="532727"/>
              <a:chOff x="0" y="0"/>
              <a:chExt cx="812800" cy="711200"/>
            </a:xfrm>
          </p:grpSpPr>
          <p:sp>
            <p:nvSpPr>
              <p:cNvPr id="67" name="Freeform 6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529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TextBox 68"/>
              <p:cNvSpPr txBox="1"/>
              <p:nvPr/>
            </p:nvSpPr>
            <p:spPr>
              <a:xfrm>
                <a:off x="127000" y="311150"/>
                <a:ext cx="558800" cy="3492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</p:grpSp>
      <p:sp>
        <p:nvSpPr>
          <p:cNvPr id="47" name="TextBox 47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51057" y="548163"/>
            <a:ext cx="16639368" cy="76559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ts val="5832"/>
              </a:lnSpc>
              <a:spcBef>
                <a:spcPts val="0"/>
              </a:spcBef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Bold"/>
                <a:ea typeface="+mn-ea"/>
                <a:cs typeface="+mn-cs"/>
              </a:rPr>
              <a:t>Workflow</a:t>
            </a:r>
            <a:r>
              <a:rPr kumimoji="0" lang="en-US" sz="54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Bold"/>
                <a:ea typeface="+mn-ea"/>
                <a:cs typeface="+mn-cs"/>
              </a:rPr>
              <a:t> - </a:t>
            </a:r>
            <a:r>
              <a:rPr lang="en-US" sz="3500">
                <a:solidFill>
                  <a:srgbClr val="005293"/>
                </a:solidFill>
                <a:latin typeface="Poppins Bold"/>
              </a:rPr>
              <a:t>Student Engagement Events &amp; Workshops</a:t>
            </a:r>
            <a:endParaRPr kumimoji="0" lang="en-US" sz="3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Bold"/>
              <a:ea typeface="+mn-ea"/>
              <a:cs typeface="+mn-cs"/>
            </a:endParaRPr>
          </a:p>
        </p:txBody>
      </p:sp>
      <p:grpSp>
        <p:nvGrpSpPr>
          <p:cNvPr id="48" name="Group 48" descr="1 hour"/>
          <p:cNvGrpSpPr/>
          <p:nvPr/>
        </p:nvGrpSpPr>
        <p:grpSpPr>
          <a:xfrm>
            <a:off x="15472131" y="578017"/>
            <a:ext cx="2342746" cy="1510436"/>
            <a:chOff x="0" y="0"/>
            <a:chExt cx="3123662" cy="2013915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3123713" cy="2013954"/>
            </a:xfrm>
            <a:custGeom>
              <a:avLst/>
              <a:gdLst/>
              <a:ahLst/>
              <a:cxnLst/>
              <a:rect l="l" t="t" r="r" b="b"/>
              <a:pathLst>
                <a:path w="3123713" h="2013954">
                  <a:moveTo>
                    <a:pt x="0" y="0"/>
                  </a:moveTo>
                  <a:lnTo>
                    <a:pt x="3123713" y="0"/>
                  </a:lnTo>
                  <a:lnTo>
                    <a:pt x="3123713" y="2013954"/>
                  </a:lnTo>
                  <a:lnTo>
                    <a:pt x="0" y="2013954"/>
                  </a:lnTo>
                  <a:close/>
                </a:path>
              </a:pathLst>
            </a:custGeom>
            <a:solidFill>
              <a:srgbClr val="005AA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0" y="-38100"/>
              <a:ext cx="3123662" cy="20520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20"/>
                </a:lnSpc>
              </a:pPr>
              <a:r>
                <a:rPr lang="en-US" sz="3600">
                  <a:solidFill>
                    <a:srgbClr val="FFFFFF"/>
                  </a:solidFill>
                  <a:latin typeface="Poppins Bold"/>
                </a:rPr>
                <a:t>1 </a:t>
              </a:r>
            </a:p>
            <a:p>
              <a:pPr algn="ctr">
                <a:lnSpc>
                  <a:spcPts val="4320"/>
                </a:lnSpc>
              </a:pPr>
              <a:r>
                <a:rPr lang="en-US" sz="3600">
                  <a:solidFill>
                    <a:srgbClr val="FFFFFF"/>
                  </a:solidFill>
                  <a:latin typeface="Poppins Bold"/>
                </a:rPr>
                <a:t>Hour</a:t>
              </a:r>
            </a:p>
          </p:txBody>
        </p:sp>
      </p:grpSp>
      <p:grpSp>
        <p:nvGrpSpPr>
          <p:cNvPr id="53" name="Group 52" descr="Join student engagement events/ workshops">
            <a:extLst>
              <a:ext uri="{FF2B5EF4-FFF2-40B4-BE49-F238E27FC236}">
                <a16:creationId xmlns:a16="http://schemas.microsoft.com/office/drawing/2014/main" id="{2ECFE80B-5CB5-1AF5-8BAD-2C311FF8ECFA}"/>
              </a:ext>
            </a:extLst>
          </p:cNvPr>
          <p:cNvGrpSpPr/>
          <p:nvPr/>
        </p:nvGrpSpPr>
        <p:grpSpPr>
          <a:xfrm>
            <a:off x="1644133" y="2822239"/>
            <a:ext cx="3290993" cy="1517849"/>
            <a:chOff x="1644133" y="2822239"/>
            <a:chExt cx="3290993" cy="1517849"/>
          </a:xfrm>
        </p:grpSpPr>
        <p:sp>
          <p:nvSpPr>
            <p:cNvPr id="4" name="Freeform 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644133" y="2865102"/>
              <a:ext cx="3290993" cy="1474986"/>
            </a:xfrm>
            <a:custGeom>
              <a:avLst/>
              <a:gdLst/>
              <a:ahLst/>
              <a:cxnLst/>
              <a:rect l="l" t="t" r="r" b="b"/>
              <a:pathLst>
                <a:path w="4387990" h="1966648">
                  <a:moveTo>
                    <a:pt x="0" y="0"/>
                  </a:moveTo>
                  <a:lnTo>
                    <a:pt x="4387990" y="0"/>
                  </a:lnTo>
                  <a:lnTo>
                    <a:pt x="4387990" y="1966648"/>
                  </a:lnTo>
                  <a:lnTo>
                    <a:pt x="0" y="1966648"/>
                  </a:lnTo>
                  <a:close/>
                </a:path>
              </a:pathLst>
            </a:custGeom>
            <a:solidFill>
              <a:srgbClr val="DAE3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 descr="Sign up for student engagement events/ workshops"/>
            <p:cNvSpPr txBox="1"/>
            <p:nvPr/>
          </p:nvSpPr>
          <p:spPr>
            <a:xfrm>
              <a:off x="1644133" y="2822239"/>
              <a:ext cx="3290947" cy="1517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99" dirty="0">
                  <a:solidFill>
                    <a:srgbClr val="000000"/>
                  </a:solidFill>
                  <a:latin typeface="Poppins"/>
                </a:rPr>
                <a:t>Sign up for student engagement events/ workshops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D85FC9A4-00BD-8CBF-C84A-44C21AFDE406}"/>
              </a:ext>
            </a:extLst>
          </p:cNvPr>
          <p:cNvSpPr txBox="1"/>
          <p:nvPr/>
        </p:nvSpPr>
        <p:spPr>
          <a:xfrm>
            <a:off x="5937022" y="2200653"/>
            <a:ext cx="252082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chemeClr val="tx2"/>
                </a:solidFill>
                <a:latin typeface="Poppins"/>
              </a:rPr>
              <a:t>Event day</a:t>
            </a:r>
            <a:endParaRPr lang="en-CA" sz="2500" dirty="0">
              <a:solidFill>
                <a:schemeClr val="tx2"/>
              </a:solidFill>
            </a:endParaRPr>
          </a:p>
        </p:txBody>
      </p:sp>
      <p:grpSp>
        <p:nvGrpSpPr>
          <p:cNvPr id="3" name="Group 2" descr="Eventbrite check-in ">
            <a:extLst>
              <a:ext uri="{FF2B5EF4-FFF2-40B4-BE49-F238E27FC236}">
                <a16:creationId xmlns:a16="http://schemas.microsoft.com/office/drawing/2014/main" id="{581A4998-7D53-6A02-E66B-DC514F5A3B2E}"/>
              </a:ext>
            </a:extLst>
          </p:cNvPr>
          <p:cNvGrpSpPr/>
          <p:nvPr/>
        </p:nvGrpSpPr>
        <p:grpSpPr>
          <a:xfrm>
            <a:off x="5937022" y="2822239"/>
            <a:ext cx="3290993" cy="1517849"/>
            <a:chOff x="5937022" y="2822239"/>
            <a:chExt cx="3290993" cy="1517849"/>
          </a:xfrm>
        </p:grpSpPr>
        <p:sp>
          <p:nvSpPr>
            <p:cNvPr id="7" name="Freeform 7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5937022" y="2865102"/>
              <a:ext cx="3290993" cy="1474986"/>
            </a:xfrm>
            <a:custGeom>
              <a:avLst/>
              <a:gdLst/>
              <a:ahLst/>
              <a:cxnLst/>
              <a:rect l="l" t="t" r="r" b="b"/>
              <a:pathLst>
                <a:path w="4387990" h="1966648">
                  <a:moveTo>
                    <a:pt x="0" y="0"/>
                  </a:moveTo>
                  <a:lnTo>
                    <a:pt x="4387990" y="0"/>
                  </a:lnTo>
                  <a:lnTo>
                    <a:pt x="4387990" y="1966648"/>
                  </a:lnTo>
                  <a:lnTo>
                    <a:pt x="0" y="1966648"/>
                  </a:lnTo>
                  <a:close/>
                </a:path>
              </a:pathLst>
            </a:custGeom>
            <a:solidFill>
              <a:srgbClr val="DAE3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 descr="Eventbrite check-in "/>
            <p:cNvSpPr txBox="1"/>
            <p:nvPr/>
          </p:nvSpPr>
          <p:spPr>
            <a:xfrm>
              <a:off x="5937022" y="2822239"/>
              <a:ext cx="3290947" cy="1517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99" dirty="0">
                  <a:solidFill>
                    <a:srgbClr val="000000"/>
                  </a:solidFill>
                  <a:latin typeface="Poppins"/>
                </a:rPr>
                <a:t>Eventbrite check-in 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CF519E34-B3CD-FE16-D688-AD8651C3D785}"/>
              </a:ext>
            </a:extLst>
          </p:cNvPr>
          <p:cNvSpPr txBox="1"/>
          <p:nvPr/>
        </p:nvSpPr>
        <p:spPr>
          <a:xfrm>
            <a:off x="10167701" y="2200653"/>
            <a:ext cx="252082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chemeClr val="tx2"/>
                </a:solidFill>
                <a:latin typeface="Poppins"/>
              </a:rPr>
              <a:t>Event day</a:t>
            </a:r>
            <a:endParaRPr lang="en-CA" sz="2500" dirty="0">
              <a:solidFill>
                <a:schemeClr val="tx2"/>
              </a:solidFill>
            </a:endParaRPr>
          </a:p>
        </p:txBody>
      </p:sp>
      <p:grpSp>
        <p:nvGrpSpPr>
          <p:cNvPr id="6" name="Group 5" descr="Scan to respond to the Need at DPDP booth ">
            <a:extLst>
              <a:ext uri="{FF2B5EF4-FFF2-40B4-BE49-F238E27FC236}">
                <a16:creationId xmlns:a16="http://schemas.microsoft.com/office/drawing/2014/main" id="{9ADB91D2-C2A5-0C28-42ED-D756717D4CBB}"/>
              </a:ext>
            </a:extLst>
          </p:cNvPr>
          <p:cNvGrpSpPr/>
          <p:nvPr/>
        </p:nvGrpSpPr>
        <p:grpSpPr>
          <a:xfrm>
            <a:off x="10232505" y="2822239"/>
            <a:ext cx="3290993" cy="1517849"/>
            <a:chOff x="10232505" y="2822239"/>
            <a:chExt cx="3290993" cy="1517849"/>
          </a:xfrm>
        </p:grpSpPr>
        <p:sp>
          <p:nvSpPr>
            <p:cNvPr id="10" name="Freeform 10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0232505" y="2865102"/>
              <a:ext cx="3290993" cy="1474986"/>
            </a:xfrm>
            <a:custGeom>
              <a:avLst/>
              <a:gdLst/>
              <a:ahLst/>
              <a:cxnLst/>
              <a:rect l="l" t="t" r="r" b="b"/>
              <a:pathLst>
                <a:path w="4387990" h="1966648">
                  <a:moveTo>
                    <a:pt x="0" y="0"/>
                  </a:moveTo>
                  <a:lnTo>
                    <a:pt x="4387990" y="0"/>
                  </a:lnTo>
                  <a:lnTo>
                    <a:pt x="4387990" y="1966648"/>
                  </a:lnTo>
                  <a:lnTo>
                    <a:pt x="0" y="1966648"/>
                  </a:lnTo>
                  <a:close/>
                </a:path>
              </a:pathLst>
            </a:custGeom>
            <a:solidFill>
              <a:srgbClr val="DAE3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 descr="Scan to respond to the Need at DPDP booth "/>
            <p:cNvSpPr txBox="1"/>
            <p:nvPr/>
          </p:nvSpPr>
          <p:spPr>
            <a:xfrm>
              <a:off x="10232505" y="2822239"/>
              <a:ext cx="3290947" cy="1517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99" dirty="0">
                  <a:solidFill>
                    <a:srgbClr val="000000"/>
                  </a:solidFill>
                  <a:latin typeface="Poppins"/>
                </a:rPr>
                <a:t>Scan to respond </a:t>
              </a:r>
            </a:p>
            <a:p>
              <a:pPr algn="ctr">
                <a:lnSpc>
                  <a:spcPts val="3079"/>
                </a:lnSpc>
              </a:pPr>
              <a:r>
                <a:rPr lang="en-US" sz="2199" dirty="0">
                  <a:solidFill>
                    <a:srgbClr val="000000"/>
                  </a:solidFill>
                  <a:latin typeface="Poppins"/>
                </a:rPr>
                <a:t>to the Need at DPDP booth </a:t>
              </a:r>
            </a:p>
          </p:txBody>
        </p:sp>
      </p:grpSp>
      <p:grpSp>
        <p:nvGrpSpPr>
          <p:cNvPr id="9" name="Group 8" descr="Receive email from CfB Business in 1 week">
            <a:extLst>
              <a:ext uri="{FF2B5EF4-FFF2-40B4-BE49-F238E27FC236}">
                <a16:creationId xmlns:a16="http://schemas.microsoft.com/office/drawing/2014/main" id="{58FF45E2-F228-0CAC-C56F-169DD2127736}"/>
              </a:ext>
            </a:extLst>
          </p:cNvPr>
          <p:cNvGrpSpPr/>
          <p:nvPr/>
        </p:nvGrpSpPr>
        <p:grpSpPr>
          <a:xfrm>
            <a:off x="14527988" y="2822239"/>
            <a:ext cx="3290993" cy="1517849"/>
            <a:chOff x="14527988" y="2822239"/>
            <a:chExt cx="3290993" cy="1517849"/>
          </a:xfrm>
        </p:grpSpPr>
        <p:sp>
          <p:nvSpPr>
            <p:cNvPr id="13" name="Freeform 1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4527988" y="2865102"/>
              <a:ext cx="3290993" cy="1474986"/>
            </a:xfrm>
            <a:custGeom>
              <a:avLst/>
              <a:gdLst/>
              <a:ahLst/>
              <a:cxnLst/>
              <a:rect l="l" t="t" r="r" b="b"/>
              <a:pathLst>
                <a:path w="4387990" h="1966648">
                  <a:moveTo>
                    <a:pt x="0" y="0"/>
                  </a:moveTo>
                  <a:lnTo>
                    <a:pt x="4387990" y="0"/>
                  </a:lnTo>
                  <a:lnTo>
                    <a:pt x="4387990" y="1966648"/>
                  </a:lnTo>
                  <a:lnTo>
                    <a:pt x="0" y="1966648"/>
                  </a:lnTo>
                  <a:close/>
                </a:path>
              </a:pathLst>
            </a:custGeom>
            <a:solidFill>
              <a:srgbClr val="DAE3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 descr="Receive email from CfB Business in 1 week​"/>
            <p:cNvSpPr txBox="1"/>
            <p:nvPr/>
          </p:nvSpPr>
          <p:spPr>
            <a:xfrm>
              <a:off x="14527988" y="2822239"/>
              <a:ext cx="3290947" cy="1517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99" dirty="0">
                  <a:solidFill>
                    <a:srgbClr val="000000"/>
                  </a:solidFill>
                  <a:latin typeface="Poppins"/>
                </a:rPr>
                <a:t>Receive email from </a:t>
              </a:r>
              <a:r>
                <a:rPr lang="en-US" sz="2199" dirty="0" err="1">
                  <a:solidFill>
                    <a:srgbClr val="000000"/>
                  </a:solidFill>
                  <a:latin typeface="Poppins"/>
                </a:rPr>
                <a:t>CfB</a:t>
              </a:r>
              <a:r>
                <a:rPr lang="en-US" sz="2199" dirty="0">
                  <a:solidFill>
                    <a:srgbClr val="000000"/>
                  </a:solidFill>
                  <a:latin typeface="Poppins"/>
                </a:rPr>
                <a:t> Business in 1 week</a:t>
              </a:r>
            </a:p>
          </p:txBody>
        </p:sp>
      </p:grpSp>
      <p:grpSp>
        <p:nvGrpSpPr>
          <p:cNvPr id="12" name="Group 11" descr="Follow instructions in email to claim the hours">
            <a:extLst>
              <a:ext uri="{FF2B5EF4-FFF2-40B4-BE49-F238E27FC236}">
                <a16:creationId xmlns:a16="http://schemas.microsoft.com/office/drawing/2014/main" id="{F5D563B1-1F6D-EDC2-DA5A-13D073D0B6DE}"/>
              </a:ext>
            </a:extLst>
          </p:cNvPr>
          <p:cNvGrpSpPr/>
          <p:nvPr/>
        </p:nvGrpSpPr>
        <p:grpSpPr>
          <a:xfrm>
            <a:off x="1701106" y="5494856"/>
            <a:ext cx="3290993" cy="1447961"/>
            <a:chOff x="1701106" y="5494856"/>
            <a:chExt cx="3290993" cy="1447961"/>
          </a:xfrm>
        </p:grpSpPr>
        <p:sp>
          <p:nvSpPr>
            <p:cNvPr id="16" name="Freeform 1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701106" y="5537718"/>
              <a:ext cx="3290993" cy="1405099"/>
            </a:xfrm>
            <a:custGeom>
              <a:avLst/>
              <a:gdLst/>
              <a:ahLst/>
              <a:cxnLst/>
              <a:rect l="l" t="t" r="r" b="b"/>
              <a:pathLst>
                <a:path w="4387990" h="1873466">
                  <a:moveTo>
                    <a:pt x="0" y="0"/>
                  </a:moveTo>
                  <a:lnTo>
                    <a:pt x="4387990" y="0"/>
                  </a:lnTo>
                  <a:lnTo>
                    <a:pt x="4387990" y="1873466"/>
                  </a:lnTo>
                  <a:lnTo>
                    <a:pt x="0" y="1873466"/>
                  </a:lnTo>
                  <a:close/>
                </a:path>
              </a:pathLst>
            </a:custGeom>
            <a:solidFill>
              <a:srgbClr val="DAE3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 descr="Follow instructions in email to respond to the need&#10;"/>
            <p:cNvSpPr txBox="1"/>
            <p:nvPr/>
          </p:nvSpPr>
          <p:spPr>
            <a:xfrm>
              <a:off x="1701106" y="5494856"/>
              <a:ext cx="3290947" cy="14479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99" dirty="0">
                  <a:solidFill>
                    <a:srgbClr val="000000"/>
                  </a:solidFill>
                  <a:latin typeface="Poppins"/>
                </a:rPr>
                <a:t>Follow instructions in email to respond to the need</a:t>
              </a:r>
            </a:p>
          </p:txBody>
        </p:sp>
      </p:grpSp>
      <p:grpSp>
        <p:nvGrpSpPr>
          <p:cNvPr id="15" name="Group 14" descr="Due: 2 weeks after the email is sent">
            <a:extLst>
              <a:ext uri="{FF2B5EF4-FFF2-40B4-BE49-F238E27FC236}">
                <a16:creationId xmlns:a16="http://schemas.microsoft.com/office/drawing/2014/main" id="{F1EA7440-6F2C-2DA2-0EE6-09067BBD977D}"/>
              </a:ext>
            </a:extLst>
          </p:cNvPr>
          <p:cNvGrpSpPr/>
          <p:nvPr/>
        </p:nvGrpSpPr>
        <p:grpSpPr>
          <a:xfrm>
            <a:off x="6001028" y="5424969"/>
            <a:ext cx="3290993" cy="1517849"/>
            <a:chOff x="6001028" y="5424969"/>
            <a:chExt cx="3290993" cy="1517849"/>
          </a:xfrm>
        </p:grpSpPr>
        <p:sp>
          <p:nvSpPr>
            <p:cNvPr id="19" name="Freeform 19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001028" y="5467832"/>
              <a:ext cx="3290993" cy="1474986"/>
            </a:xfrm>
            <a:custGeom>
              <a:avLst/>
              <a:gdLst/>
              <a:ahLst/>
              <a:cxnLst/>
              <a:rect l="l" t="t" r="r" b="b"/>
              <a:pathLst>
                <a:path w="4387990" h="1966648">
                  <a:moveTo>
                    <a:pt x="0" y="0"/>
                  </a:moveTo>
                  <a:lnTo>
                    <a:pt x="4387990" y="0"/>
                  </a:lnTo>
                  <a:lnTo>
                    <a:pt x="4387990" y="1966648"/>
                  </a:lnTo>
                  <a:lnTo>
                    <a:pt x="0" y="1966648"/>
                  </a:lnTo>
                  <a:close/>
                </a:path>
              </a:pathLst>
            </a:custGeom>
            <a:solidFill>
              <a:srgbClr val="DAE3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 descr="Due: 2 weeks after the email is sent"/>
            <p:cNvSpPr txBox="1"/>
            <p:nvPr/>
          </p:nvSpPr>
          <p:spPr>
            <a:xfrm>
              <a:off x="6001028" y="5424969"/>
              <a:ext cx="3290947" cy="1517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99" dirty="0">
                  <a:solidFill>
                    <a:srgbClr val="000000"/>
                  </a:solidFill>
                  <a:latin typeface="Poppins"/>
                </a:rPr>
                <a:t>Due: 2 weeks after the email is sent</a:t>
              </a:r>
            </a:p>
          </p:txBody>
        </p:sp>
      </p:grpSp>
      <p:grpSp>
        <p:nvGrpSpPr>
          <p:cNvPr id="18" name="Group 17" descr="1 hour will be added ​&#10;&#10;on DPDP by CfB">
            <a:extLst>
              <a:ext uri="{FF2B5EF4-FFF2-40B4-BE49-F238E27FC236}">
                <a16:creationId xmlns:a16="http://schemas.microsoft.com/office/drawing/2014/main" id="{2FD9D7E0-F5B9-E624-5996-0970C09AEC33}"/>
              </a:ext>
            </a:extLst>
          </p:cNvPr>
          <p:cNvGrpSpPr/>
          <p:nvPr/>
        </p:nvGrpSpPr>
        <p:grpSpPr>
          <a:xfrm>
            <a:off x="10259305" y="5424969"/>
            <a:ext cx="3290993" cy="1517849"/>
            <a:chOff x="10259305" y="5424969"/>
            <a:chExt cx="3290993" cy="1517849"/>
          </a:xfrm>
        </p:grpSpPr>
        <p:sp>
          <p:nvSpPr>
            <p:cNvPr id="22" name="Freeform 22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0259305" y="5467832"/>
              <a:ext cx="3290993" cy="1474986"/>
            </a:xfrm>
            <a:custGeom>
              <a:avLst/>
              <a:gdLst/>
              <a:ahLst/>
              <a:cxnLst/>
              <a:rect l="l" t="t" r="r" b="b"/>
              <a:pathLst>
                <a:path w="4387990" h="1966648">
                  <a:moveTo>
                    <a:pt x="0" y="0"/>
                  </a:moveTo>
                  <a:lnTo>
                    <a:pt x="4387990" y="0"/>
                  </a:lnTo>
                  <a:lnTo>
                    <a:pt x="4387990" y="1966648"/>
                  </a:lnTo>
                  <a:lnTo>
                    <a:pt x="0" y="1966648"/>
                  </a:lnTo>
                  <a:close/>
                </a:path>
              </a:pathLst>
            </a:custGeom>
            <a:solidFill>
              <a:srgbClr val="DAE3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 descr="1 hour will be added ​on DPDP by CfB"/>
            <p:cNvSpPr txBox="1"/>
            <p:nvPr/>
          </p:nvSpPr>
          <p:spPr>
            <a:xfrm>
              <a:off x="10259305" y="5424969"/>
              <a:ext cx="3290947" cy="1517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99" dirty="0">
                  <a:solidFill>
                    <a:srgbClr val="000000"/>
                  </a:solidFill>
                  <a:latin typeface="Poppins Bold"/>
                </a:rPr>
                <a:t>1 hour</a:t>
              </a:r>
              <a:r>
                <a:rPr lang="en-US" sz="2199" dirty="0">
                  <a:solidFill>
                    <a:srgbClr val="000000"/>
                  </a:solidFill>
                  <a:latin typeface="Poppins"/>
                </a:rPr>
                <a:t> will be added </a:t>
              </a:r>
            </a:p>
            <a:p>
              <a:pPr algn="ctr">
                <a:lnSpc>
                  <a:spcPts val="3079"/>
                </a:lnSpc>
              </a:pPr>
              <a:r>
                <a:rPr lang="en-US" sz="2199" dirty="0">
                  <a:solidFill>
                    <a:srgbClr val="000000"/>
                  </a:solidFill>
                  <a:latin typeface="Poppins"/>
                </a:rPr>
                <a:t>on DPDP by </a:t>
              </a:r>
              <a:r>
                <a:rPr lang="en-US" sz="2199" dirty="0" err="1">
                  <a:solidFill>
                    <a:srgbClr val="000000"/>
                  </a:solidFill>
                  <a:latin typeface="Poppins"/>
                </a:rPr>
                <a:t>CfB</a:t>
              </a:r>
              <a:endParaRPr lang="en-US" sz="2199" dirty="0">
                <a:solidFill>
                  <a:srgbClr val="000000"/>
                </a:solidFill>
                <a:latin typeface="Poppins"/>
              </a:endParaRPr>
            </a:p>
          </p:txBody>
        </p:sp>
      </p:grpSp>
      <p:sp>
        <p:nvSpPr>
          <p:cNvPr id="69" name="TextBox 69"/>
          <p:cNvSpPr txBox="1"/>
          <p:nvPr/>
        </p:nvSpPr>
        <p:spPr>
          <a:xfrm>
            <a:off x="10549044" y="7223424"/>
            <a:ext cx="2711470" cy="614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5"/>
              </a:lnSpc>
            </a:pPr>
            <a:r>
              <a:rPr lang="en-US" sz="2199">
                <a:solidFill>
                  <a:srgbClr val="FF3131"/>
                </a:solidFill>
                <a:latin typeface="Poppins"/>
              </a:rPr>
              <a:t>1 hours max. per experience</a:t>
            </a:r>
          </a:p>
        </p:txBody>
      </p:sp>
      <p:grpSp>
        <p:nvGrpSpPr>
          <p:cNvPr id="21" name="Group 20" descr="Receive email from ​co-curricular office">
            <a:extLst>
              <a:ext uri="{FF2B5EF4-FFF2-40B4-BE49-F238E27FC236}">
                <a16:creationId xmlns:a16="http://schemas.microsoft.com/office/drawing/2014/main" id="{4D4129EC-9078-7662-F84B-FC378FBDAD09}"/>
              </a:ext>
            </a:extLst>
          </p:cNvPr>
          <p:cNvGrpSpPr/>
          <p:nvPr/>
        </p:nvGrpSpPr>
        <p:grpSpPr>
          <a:xfrm>
            <a:off x="14513044" y="5424969"/>
            <a:ext cx="3290993" cy="1517849"/>
            <a:chOff x="14513044" y="5424969"/>
            <a:chExt cx="3290993" cy="1517849"/>
          </a:xfrm>
        </p:grpSpPr>
        <p:sp>
          <p:nvSpPr>
            <p:cNvPr id="55" name="Freeform 55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4513044" y="5467832"/>
              <a:ext cx="3290993" cy="1474986"/>
            </a:xfrm>
            <a:custGeom>
              <a:avLst/>
              <a:gdLst/>
              <a:ahLst/>
              <a:cxnLst/>
              <a:rect l="l" t="t" r="r" b="b"/>
              <a:pathLst>
                <a:path w="4387990" h="1966648">
                  <a:moveTo>
                    <a:pt x="0" y="0"/>
                  </a:moveTo>
                  <a:lnTo>
                    <a:pt x="4387990" y="0"/>
                  </a:lnTo>
                  <a:lnTo>
                    <a:pt x="4387990" y="1966648"/>
                  </a:lnTo>
                  <a:lnTo>
                    <a:pt x="0" y="1966648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TextBox 56" descr="Receive email from ​&#10;&#10;co-curricular office"/>
            <p:cNvSpPr txBox="1"/>
            <p:nvPr/>
          </p:nvSpPr>
          <p:spPr>
            <a:xfrm>
              <a:off x="14513044" y="5424969"/>
              <a:ext cx="3290947" cy="1517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99">
                  <a:solidFill>
                    <a:srgbClr val="000000"/>
                  </a:solidFill>
                  <a:latin typeface="Poppins"/>
                </a:rPr>
                <a:t>Receive email from </a:t>
              </a:r>
            </a:p>
            <a:p>
              <a:pPr algn="ctr">
                <a:lnSpc>
                  <a:spcPts val="3079"/>
                </a:lnSpc>
              </a:pPr>
              <a:r>
                <a:rPr lang="en-US" sz="2199">
                  <a:solidFill>
                    <a:srgbClr val="000000"/>
                  </a:solidFill>
                  <a:latin typeface="Poppins"/>
                </a:rPr>
                <a:t>co-curricular office</a:t>
              </a:r>
            </a:p>
          </p:txBody>
        </p:sp>
      </p:grpSp>
      <p:grpSp>
        <p:nvGrpSpPr>
          <p:cNvPr id="51" name="Group 50" descr="Finish reflective questions">
            <a:extLst>
              <a:ext uri="{FF2B5EF4-FFF2-40B4-BE49-F238E27FC236}">
                <a16:creationId xmlns:a16="http://schemas.microsoft.com/office/drawing/2014/main" id="{8C54387D-EA9E-9E8C-AB19-A6F52892519E}"/>
              </a:ext>
            </a:extLst>
          </p:cNvPr>
          <p:cNvGrpSpPr/>
          <p:nvPr/>
        </p:nvGrpSpPr>
        <p:grpSpPr>
          <a:xfrm>
            <a:off x="1622937" y="8025378"/>
            <a:ext cx="3290993" cy="1517849"/>
            <a:chOff x="1622937" y="8025378"/>
            <a:chExt cx="3290993" cy="1517849"/>
          </a:xfrm>
        </p:grpSpPr>
        <p:sp>
          <p:nvSpPr>
            <p:cNvPr id="58" name="Freeform 58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622937" y="8068241"/>
              <a:ext cx="3290993" cy="1474986"/>
            </a:xfrm>
            <a:custGeom>
              <a:avLst/>
              <a:gdLst/>
              <a:ahLst/>
              <a:cxnLst/>
              <a:rect l="l" t="t" r="r" b="b"/>
              <a:pathLst>
                <a:path w="4387990" h="1966648">
                  <a:moveTo>
                    <a:pt x="0" y="0"/>
                  </a:moveTo>
                  <a:lnTo>
                    <a:pt x="4387990" y="0"/>
                  </a:lnTo>
                  <a:lnTo>
                    <a:pt x="4387990" y="1966648"/>
                  </a:lnTo>
                  <a:lnTo>
                    <a:pt x="0" y="1966648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TextBox 59" descr="Finish reflectcive questions"/>
            <p:cNvSpPr txBox="1"/>
            <p:nvPr/>
          </p:nvSpPr>
          <p:spPr>
            <a:xfrm>
              <a:off x="1622937" y="8025378"/>
              <a:ext cx="3290947" cy="1517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50">
                  <a:solidFill>
                    <a:srgbClr val="000000"/>
                  </a:solidFill>
                  <a:latin typeface="Poppins"/>
                </a:rPr>
                <a:t>Finish reflective questions</a:t>
              </a:r>
            </a:p>
          </p:txBody>
        </p:sp>
      </p:grpSp>
      <p:grpSp>
        <p:nvGrpSpPr>
          <p:cNvPr id="52" name="Group 51" descr="Experiences updated in co-curricular record​">
            <a:extLst>
              <a:ext uri="{FF2B5EF4-FFF2-40B4-BE49-F238E27FC236}">
                <a16:creationId xmlns:a16="http://schemas.microsoft.com/office/drawing/2014/main" id="{12F1F5E4-70D6-107F-D0F8-CF7A0C80A565}"/>
              </a:ext>
            </a:extLst>
          </p:cNvPr>
          <p:cNvGrpSpPr/>
          <p:nvPr/>
        </p:nvGrpSpPr>
        <p:grpSpPr>
          <a:xfrm>
            <a:off x="5937022" y="8025378"/>
            <a:ext cx="3290993" cy="1517849"/>
            <a:chOff x="5937022" y="8025378"/>
            <a:chExt cx="3290993" cy="1517849"/>
          </a:xfrm>
        </p:grpSpPr>
        <p:sp>
          <p:nvSpPr>
            <p:cNvPr id="61" name="Freeform 61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5937022" y="8068241"/>
              <a:ext cx="3290993" cy="1474986"/>
            </a:xfrm>
            <a:custGeom>
              <a:avLst/>
              <a:gdLst/>
              <a:ahLst/>
              <a:cxnLst/>
              <a:rect l="l" t="t" r="r" b="b"/>
              <a:pathLst>
                <a:path w="4387990" h="1966648">
                  <a:moveTo>
                    <a:pt x="0" y="0"/>
                  </a:moveTo>
                  <a:lnTo>
                    <a:pt x="4387990" y="0"/>
                  </a:lnTo>
                  <a:lnTo>
                    <a:pt x="4387990" y="1966648"/>
                  </a:lnTo>
                  <a:lnTo>
                    <a:pt x="0" y="1966648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TextBox 62" descr="Experiences updated in co-curricular record"/>
            <p:cNvSpPr txBox="1"/>
            <p:nvPr/>
          </p:nvSpPr>
          <p:spPr>
            <a:xfrm>
              <a:off x="5937022" y="8025378"/>
              <a:ext cx="3290947" cy="1517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50">
                  <a:solidFill>
                    <a:srgbClr val="000000"/>
                  </a:solidFill>
                  <a:latin typeface="Poppins"/>
                </a:rPr>
                <a:t>Experiences updated in co-curricular record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396819">
            <a:off x="-4600577" y="5143500"/>
            <a:ext cx="10296529" cy="0"/>
          </a:xfrm>
          <a:prstGeom prst="line">
            <a:avLst/>
          </a:prstGeom>
          <a:ln w="9525" cap="rnd">
            <a:solidFill>
              <a:srgbClr val="E7E6E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5" name="TextBox 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-5400000">
            <a:off x="-1883252" y="7693830"/>
            <a:ext cx="4305621" cy="288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9"/>
              </a:lnSpc>
            </a:pPr>
            <a:r>
              <a:rPr lang="en-US" sz="1200">
                <a:solidFill>
                  <a:srgbClr val="898989"/>
                </a:solidFill>
                <a:latin typeface="Poppins Light"/>
              </a:rPr>
              <a:t>GEORGE BROWN COLLEGE</a:t>
            </a:r>
          </a:p>
        </p:txBody>
      </p:sp>
      <p:sp>
        <p:nvSpPr>
          <p:cNvPr id="46" name="TextBox 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-5400000">
            <a:off x="-1932148" y="2353774"/>
            <a:ext cx="4305621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39"/>
              </a:lnSpc>
            </a:pPr>
            <a:r>
              <a:rPr lang="en-US" sz="1200">
                <a:solidFill>
                  <a:srgbClr val="898989"/>
                </a:solidFill>
                <a:latin typeface="Poppins Light"/>
              </a:rPr>
              <a:t>CfB DEAN’S PROFESSIONAL DEVELOPMENT PROGRAM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4D6E6AB-4AB1-D231-A11D-46DE88B7F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22548" y="3298166"/>
            <a:ext cx="13403773" cy="5768076"/>
            <a:chOff x="922548" y="3298166"/>
            <a:chExt cx="13403773" cy="5768076"/>
          </a:xfrm>
        </p:grpSpPr>
        <p:sp>
          <p:nvSpPr>
            <p:cNvPr id="25" name="Freeform 25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5131635" y="3336217"/>
              <a:ext cx="608830" cy="532727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529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5188609" y="6008834"/>
              <a:ext cx="608830" cy="532727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529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13755543" y="5938947"/>
              <a:ext cx="608830" cy="532727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529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9422449" y="3336217"/>
              <a:ext cx="608830" cy="532727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529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7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9471224" y="5980399"/>
              <a:ext cx="608830" cy="532727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529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40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13727233" y="3336217"/>
              <a:ext cx="608830" cy="532727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5293"/>
            </a:solid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42" name="Group 42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 rot="5400000">
              <a:off x="909796" y="6008834"/>
              <a:ext cx="608830" cy="532727"/>
              <a:chOff x="0" y="0"/>
              <a:chExt cx="812800" cy="711200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529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TextBox 44"/>
              <p:cNvSpPr txBox="1"/>
              <p:nvPr/>
            </p:nvSpPr>
            <p:spPr>
              <a:xfrm>
                <a:off x="127000" y="311150"/>
                <a:ext cx="558800" cy="3492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  <p:grpSp>
          <p:nvGrpSpPr>
            <p:cNvPr id="57" name="Group 57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 rot="5400000">
              <a:off x="884497" y="8495463"/>
              <a:ext cx="608830" cy="532727"/>
              <a:chOff x="0" y="0"/>
              <a:chExt cx="812800" cy="711200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529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TextBox 59"/>
              <p:cNvSpPr txBox="1"/>
              <p:nvPr/>
            </p:nvSpPr>
            <p:spPr>
              <a:xfrm>
                <a:off x="127000" y="311150"/>
                <a:ext cx="558800" cy="3492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  <p:sp>
          <p:nvSpPr>
            <p:cNvPr id="61" name="Freeform 61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5121038" y="8495463"/>
              <a:ext cx="608830" cy="532727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529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0" name="TextBox 47">
            <a:extLst>
              <a:ext uri="{FF2B5EF4-FFF2-40B4-BE49-F238E27FC236}">
                <a16:creationId xmlns:a16="http://schemas.microsoft.com/office/drawing/2014/main" id="{33C04AB2-7D51-B6E4-B6CE-741CD8C94E1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51057" y="548163"/>
            <a:ext cx="16639368" cy="76559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58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Bold"/>
                <a:ea typeface="+mn-ea"/>
                <a:cs typeface="+mn-cs"/>
              </a:rPr>
              <a:t>Workflow - </a:t>
            </a:r>
            <a:r>
              <a:rPr kumimoji="0" lang="en-US" sz="3500" b="0" i="0" u="none" strike="noStrike" kern="1200" cap="none" spc="0" normalizeH="0" baseline="0" noProof="0">
                <a:ln>
                  <a:noFill/>
                </a:ln>
                <a:solidFill>
                  <a:srgbClr val="005293"/>
                </a:solidFill>
                <a:effectLst/>
                <a:uLnTx/>
                <a:uFillTx/>
                <a:latin typeface="Poppins Bold"/>
                <a:ea typeface="+mj-ea"/>
                <a:cs typeface="+mj-cs"/>
              </a:rPr>
              <a:t>Career and Development Events</a:t>
            </a:r>
            <a:endParaRPr kumimoji="0" lang="en-US" sz="3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Bold"/>
              <a:ea typeface="+mn-ea"/>
              <a:cs typeface="+mn-cs"/>
            </a:endParaRPr>
          </a:p>
        </p:txBody>
      </p:sp>
      <p:grpSp>
        <p:nvGrpSpPr>
          <p:cNvPr id="3" name="Group 2" descr="3 hours">
            <a:extLst>
              <a:ext uri="{FF2B5EF4-FFF2-40B4-BE49-F238E27FC236}">
                <a16:creationId xmlns:a16="http://schemas.microsoft.com/office/drawing/2014/main" id="{7CDFCFD3-5031-20B5-99FE-C048B5AAA8E0}"/>
              </a:ext>
            </a:extLst>
          </p:cNvPr>
          <p:cNvGrpSpPr/>
          <p:nvPr/>
        </p:nvGrpSpPr>
        <p:grpSpPr>
          <a:xfrm>
            <a:off x="15472131" y="549442"/>
            <a:ext cx="2342784" cy="1539040"/>
            <a:chOff x="15472131" y="549442"/>
            <a:chExt cx="2342784" cy="1539040"/>
          </a:xfrm>
        </p:grpSpPr>
        <p:sp>
          <p:nvSpPr>
            <p:cNvPr id="72" name="Freeform 49">
              <a:extLst>
                <a:ext uri="{FF2B5EF4-FFF2-40B4-BE49-F238E27FC236}">
                  <a16:creationId xmlns:a16="http://schemas.microsoft.com/office/drawing/2014/main" id="{42DC69E6-C394-0E73-EF41-DE273B0A1E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5472131" y="578017"/>
              <a:ext cx="2342784" cy="1510465"/>
            </a:xfrm>
            <a:custGeom>
              <a:avLst/>
              <a:gdLst/>
              <a:ahLst/>
              <a:cxnLst/>
              <a:rect l="l" t="t" r="r" b="b"/>
              <a:pathLst>
                <a:path w="3123713" h="2013954">
                  <a:moveTo>
                    <a:pt x="0" y="0"/>
                  </a:moveTo>
                  <a:lnTo>
                    <a:pt x="3123713" y="0"/>
                  </a:lnTo>
                  <a:lnTo>
                    <a:pt x="3123713" y="2013954"/>
                  </a:lnTo>
                  <a:lnTo>
                    <a:pt x="0" y="2013954"/>
                  </a:lnTo>
                  <a:close/>
                </a:path>
              </a:pathLst>
            </a:custGeom>
            <a:solidFill>
              <a:srgbClr val="005AA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TextBox 50">
              <a:extLst>
                <a:ext uri="{FF2B5EF4-FFF2-40B4-BE49-F238E27FC236}">
                  <a16:creationId xmlns:a16="http://schemas.microsoft.com/office/drawing/2014/main" id="{1153DB84-19D5-1255-9BFE-7EA7A2A0D227}"/>
                </a:ext>
              </a:extLst>
            </p:cNvPr>
            <p:cNvSpPr txBox="1"/>
            <p:nvPr/>
          </p:nvSpPr>
          <p:spPr>
            <a:xfrm>
              <a:off x="15472131" y="549442"/>
              <a:ext cx="2342746" cy="15390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20"/>
                </a:lnSpc>
              </a:pPr>
              <a:r>
                <a:rPr lang="en-US" sz="3600">
                  <a:solidFill>
                    <a:srgbClr val="FFFFFF"/>
                  </a:solidFill>
                  <a:latin typeface="Poppins Bold"/>
                </a:rPr>
                <a:t>3 </a:t>
              </a:r>
            </a:p>
            <a:p>
              <a:pPr algn="ctr">
                <a:lnSpc>
                  <a:spcPts val="4320"/>
                </a:lnSpc>
              </a:pPr>
              <a:r>
                <a:rPr lang="en-US" sz="3600">
                  <a:solidFill>
                    <a:srgbClr val="FFFFFF"/>
                  </a:solidFill>
                  <a:latin typeface="Poppins Bold"/>
                </a:rPr>
                <a:t>Hours</a:t>
              </a:r>
            </a:p>
          </p:txBody>
        </p:sp>
      </p:grpSp>
      <p:grpSp>
        <p:nvGrpSpPr>
          <p:cNvPr id="9" name="Group 8" descr="Sign up for Career and development event​">
            <a:extLst>
              <a:ext uri="{FF2B5EF4-FFF2-40B4-BE49-F238E27FC236}">
                <a16:creationId xmlns:a16="http://schemas.microsoft.com/office/drawing/2014/main" id="{87B52B14-8F24-0AEA-5B54-0CFF14B5C92C}"/>
              </a:ext>
            </a:extLst>
          </p:cNvPr>
          <p:cNvGrpSpPr/>
          <p:nvPr/>
        </p:nvGrpSpPr>
        <p:grpSpPr>
          <a:xfrm>
            <a:off x="1644133" y="2822239"/>
            <a:ext cx="3290993" cy="1517849"/>
            <a:chOff x="1644133" y="2822239"/>
            <a:chExt cx="3290993" cy="1517849"/>
          </a:xfrm>
        </p:grpSpPr>
        <p:sp>
          <p:nvSpPr>
            <p:cNvPr id="4" name="Freeform 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644133" y="2865102"/>
              <a:ext cx="3290993" cy="1474986"/>
            </a:xfrm>
            <a:custGeom>
              <a:avLst/>
              <a:gdLst/>
              <a:ahLst/>
              <a:cxnLst/>
              <a:rect l="l" t="t" r="r" b="b"/>
              <a:pathLst>
                <a:path w="4387990" h="1966648">
                  <a:moveTo>
                    <a:pt x="0" y="0"/>
                  </a:moveTo>
                  <a:lnTo>
                    <a:pt x="4387990" y="0"/>
                  </a:lnTo>
                  <a:lnTo>
                    <a:pt x="4387990" y="1966648"/>
                  </a:lnTo>
                  <a:lnTo>
                    <a:pt x="0" y="1966648"/>
                  </a:lnTo>
                  <a:close/>
                </a:path>
              </a:pathLst>
            </a:custGeom>
            <a:solidFill>
              <a:srgbClr val="DAE3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644133" y="2822239"/>
              <a:ext cx="3290947" cy="1517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99" dirty="0">
                  <a:solidFill>
                    <a:srgbClr val="000000"/>
                  </a:solidFill>
                  <a:latin typeface="Poppins"/>
                </a:rPr>
                <a:t>Sign up for Career and development event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665BFBBB-FBD2-4179-BD60-6877B3F12FB5}"/>
              </a:ext>
            </a:extLst>
          </p:cNvPr>
          <p:cNvSpPr txBox="1"/>
          <p:nvPr/>
        </p:nvSpPr>
        <p:spPr>
          <a:xfrm>
            <a:off x="5937022" y="2200653"/>
            <a:ext cx="252082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chemeClr val="tx2"/>
                </a:solidFill>
                <a:latin typeface="Poppins"/>
              </a:rPr>
              <a:t>Event day</a:t>
            </a:r>
            <a:endParaRPr lang="en-CA" sz="2500" dirty="0">
              <a:solidFill>
                <a:schemeClr val="tx2"/>
              </a:solidFill>
            </a:endParaRPr>
          </a:p>
        </p:txBody>
      </p:sp>
      <p:grpSp>
        <p:nvGrpSpPr>
          <p:cNvPr id="12" name="Group 11" descr="Eventbrite check-in">
            <a:extLst>
              <a:ext uri="{FF2B5EF4-FFF2-40B4-BE49-F238E27FC236}">
                <a16:creationId xmlns:a16="http://schemas.microsoft.com/office/drawing/2014/main" id="{2ABEDA55-635D-A628-9B91-86BBD154E84A}"/>
              </a:ext>
            </a:extLst>
          </p:cNvPr>
          <p:cNvGrpSpPr/>
          <p:nvPr/>
        </p:nvGrpSpPr>
        <p:grpSpPr>
          <a:xfrm>
            <a:off x="5937022" y="2822239"/>
            <a:ext cx="3290993" cy="1517849"/>
            <a:chOff x="5937022" y="2822239"/>
            <a:chExt cx="3290993" cy="1517849"/>
          </a:xfrm>
        </p:grpSpPr>
        <p:sp>
          <p:nvSpPr>
            <p:cNvPr id="7" name="Freeform 7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5937022" y="2865102"/>
              <a:ext cx="3290993" cy="1474986"/>
            </a:xfrm>
            <a:custGeom>
              <a:avLst/>
              <a:gdLst/>
              <a:ahLst/>
              <a:cxnLst/>
              <a:rect l="l" t="t" r="r" b="b"/>
              <a:pathLst>
                <a:path w="4387990" h="1966648">
                  <a:moveTo>
                    <a:pt x="0" y="0"/>
                  </a:moveTo>
                  <a:lnTo>
                    <a:pt x="4387990" y="0"/>
                  </a:lnTo>
                  <a:lnTo>
                    <a:pt x="4387990" y="1966648"/>
                  </a:lnTo>
                  <a:lnTo>
                    <a:pt x="0" y="1966648"/>
                  </a:lnTo>
                  <a:close/>
                </a:path>
              </a:pathLst>
            </a:custGeom>
            <a:solidFill>
              <a:srgbClr val="DAE3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937022" y="2822239"/>
              <a:ext cx="3290947" cy="1517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99">
                  <a:solidFill>
                    <a:srgbClr val="000000"/>
                  </a:solidFill>
                  <a:latin typeface="Poppins"/>
                </a:rPr>
                <a:t>Eventbrite check-in 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681B1784-134B-7246-793F-6CFE0567366B}"/>
              </a:ext>
            </a:extLst>
          </p:cNvPr>
          <p:cNvSpPr txBox="1"/>
          <p:nvPr/>
        </p:nvSpPr>
        <p:spPr>
          <a:xfrm>
            <a:off x="10167701" y="2200653"/>
            <a:ext cx="252082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chemeClr val="tx2"/>
                </a:solidFill>
                <a:latin typeface="Poppins"/>
              </a:rPr>
              <a:t>Event day</a:t>
            </a:r>
            <a:endParaRPr lang="en-CA" sz="2500" dirty="0">
              <a:solidFill>
                <a:schemeClr val="tx2"/>
              </a:solidFill>
            </a:endParaRPr>
          </a:p>
        </p:txBody>
      </p:sp>
      <p:grpSp>
        <p:nvGrpSpPr>
          <p:cNvPr id="15" name="Group 14" descr="Scan to respond to the Need at DPDP booth &#10;">
            <a:extLst>
              <a:ext uri="{FF2B5EF4-FFF2-40B4-BE49-F238E27FC236}">
                <a16:creationId xmlns:a16="http://schemas.microsoft.com/office/drawing/2014/main" id="{AA0EC3EE-E062-6E30-1E7F-FB5862A08EF5}"/>
              </a:ext>
            </a:extLst>
          </p:cNvPr>
          <p:cNvGrpSpPr/>
          <p:nvPr/>
        </p:nvGrpSpPr>
        <p:grpSpPr>
          <a:xfrm>
            <a:off x="10232505" y="2822239"/>
            <a:ext cx="3290993" cy="1517849"/>
            <a:chOff x="10232505" y="2822239"/>
            <a:chExt cx="3290993" cy="1517849"/>
          </a:xfrm>
        </p:grpSpPr>
        <p:sp>
          <p:nvSpPr>
            <p:cNvPr id="10" name="Freeform 10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0232505" y="2865102"/>
              <a:ext cx="3290993" cy="1474986"/>
            </a:xfrm>
            <a:custGeom>
              <a:avLst/>
              <a:gdLst/>
              <a:ahLst/>
              <a:cxnLst/>
              <a:rect l="l" t="t" r="r" b="b"/>
              <a:pathLst>
                <a:path w="4387990" h="1966648">
                  <a:moveTo>
                    <a:pt x="0" y="0"/>
                  </a:moveTo>
                  <a:lnTo>
                    <a:pt x="4387990" y="0"/>
                  </a:lnTo>
                  <a:lnTo>
                    <a:pt x="4387990" y="1966648"/>
                  </a:lnTo>
                  <a:lnTo>
                    <a:pt x="0" y="1966648"/>
                  </a:lnTo>
                  <a:close/>
                </a:path>
              </a:pathLst>
            </a:custGeom>
            <a:solidFill>
              <a:srgbClr val="DAE3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 descr="Scan to respond to the Need at DPDP booth &#10;"/>
            <p:cNvSpPr txBox="1"/>
            <p:nvPr/>
          </p:nvSpPr>
          <p:spPr>
            <a:xfrm>
              <a:off x="10232505" y="2822239"/>
              <a:ext cx="3290947" cy="1517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99" dirty="0">
                  <a:solidFill>
                    <a:srgbClr val="000000"/>
                  </a:solidFill>
                  <a:latin typeface="Poppins"/>
                </a:rPr>
                <a:t>Scan to respond </a:t>
              </a:r>
            </a:p>
            <a:p>
              <a:pPr algn="ctr">
                <a:lnSpc>
                  <a:spcPts val="3079"/>
                </a:lnSpc>
              </a:pPr>
              <a:r>
                <a:rPr lang="en-US" sz="2199" dirty="0">
                  <a:solidFill>
                    <a:srgbClr val="000000"/>
                  </a:solidFill>
                  <a:latin typeface="Poppins"/>
                </a:rPr>
                <a:t>to the Need at DPDP booth </a:t>
              </a:r>
            </a:p>
          </p:txBody>
        </p:sp>
      </p:grpSp>
      <p:grpSp>
        <p:nvGrpSpPr>
          <p:cNvPr id="18" name="Group 17" descr="Receive email from CfB Business in 1 week​">
            <a:extLst>
              <a:ext uri="{FF2B5EF4-FFF2-40B4-BE49-F238E27FC236}">
                <a16:creationId xmlns:a16="http://schemas.microsoft.com/office/drawing/2014/main" id="{50D74953-BDDC-9096-6483-E29C16F7581A}"/>
              </a:ext>
            </a:extLst>
          </p:cNvPr>
          <p:cNvGrpSpPr/>
          <p:nvPr/>
        </p:nvGrpSpPr>
        <p:grpSpPr>
          <a:xfrm>
            <a:off x="14527988" y="2822239"/>
            <a:ext cx="3290993" cy="1517849"/>
            <a:chOff x="14527988" y="2822239"/>
            <a:chExt cx="3290993" cy="1517849"/>
          </a:xfrm>
        </p:grpSpPr>
        <p:sp>
          <p:nvSpPr>
            <p:cNvPr id="13" name="Freeform 1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4527988" y="2865102"/>
              <a:ext cx="3290993" cy="1474986"/>
            </a:xfrm>
            <a:custGeom>
              <a:avLst/>
              <a:gdLst/>
              <a:ahLst/>
              <a:cxnLst/>
              <a:rect l="l" t="t" r="r" b="b"/>
              <a:pathLst>
                <a:path w="4387990" h="1966648">
                  <a:moveTo>
                    <a:pt x="0" y="0"/>
                  </a:moveTo>
                  <a:lnTo>
                    <a:pt x="4387990" y="0"/>
                  </a:lnTo>
                  <a:lnTo>
                    <a:pt x="4387990" y="1966648"/>
                  </a:lnTo>
                  <a:lnTo>
                    <a:pt x="0" y="1966648"/>
                  </a:lnTo>
                  <a:close/>
                </a:path>
              </a:pathLst>
            </a:custGeom>
            <a:solidFill>
              <a:srgbClr val="DAE3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4527988" y="2822239"/>
              <a:ext cx="3290947" cy="1517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99">
                  <a:solidFill>
                    <a:srgbClr val="000000"/>
                  </a:solidFill>
                  <a:latin typeface="Poppins"/>
                </a:rPr>
                <a:t>Receive email from CfB Business in 1 week</a:t>
              </a:r>
            </a:p>
          </p:txBody>
        </p:sp>
      </p:grpSp>
      <p:grpSp>
        <p:nvGrpSpPr>
          <p:cNvPr id="21" name="Group 20" descr="Follow instructions in email to respond to the need&#10;">
            <a:extLst>
              <a:ext uri="{FF2B5EF4-FFF2-40B4-BE49-F238E27FC236}">
                <a16:creationId xmlns:a16="http://schemas.microsoft.com/office/drawing/2014/main" id="{683F71D7-039C-032D-9617-9E479A452325}"/>
              </a:ext>
            </a:extLst>
          </p:cNvPr>
          <p:cNvGrpSpPr/>
          <p:nvPr/>
        </p:nvGrpSpPr>
        <p:grpSpPr>
          <a:xfrm>
            <a:off x="1701106" y="5494856"/>
            <a:ext cx="3290993" cy="1447961"/>
            <a:chOff x="1701106" y="5494856"/>
            <a:chExt cx="3290993" cy="1447961"/>
          </a:xfrm>
        </p:grpSpPr>
        <p:sp>
          <p:nvSpPr>
            <p:cNvPr id="16" name="Freeform 1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701106" y="5537718"/>
              <a:ext cx="3290993" cy="1405099"/>
            </a:xfrm>
            <a:custGeom>
              <a:avLst/>
              <a:gdLst/>
              <a:ahLst/>
              <a:cxnLst/>
              <a:rect l="l" t="t" r="r" b="b"/>
              <a:pathLst>
                <a:path w="4387990" h="1873466">
                  <a:moveTo>
                    <a:pt x="0" y="0"/>
                  </a:moveTo>
                  <a:lnTo>
                    <a:pt x="4387990" y="0"/>
                  </a:lnTo>
                  <a:lnTo>
                    <a:pt x="4387990" y="1873466"/>
                  </a:lnTo>
                  <a:lnTo>
                    <a:pt x="0" y="1873466"/>
                  </a:lnTo>
                  <a:close/>
                </a:path>
              </a:pathLst>
            </a:custGeom>
            <a:solidFill>
              <a:srgbClr val="DAE3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1701106" y="5494856"/>
              <a:ext cx="3290947" cy="14479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99" dirty="0">
                  <a:solidFill>
                    <a:srgbClr val="000000"/>
                  </a:solidFill>
                  <a:latin typeface="Poppins"/>
                </a:rPr>
                <a:t>Follow instructions in email to respond to the need</a:t>
              </a:r>
            </a:p>
          </p:txBody>
        </p:sp>
      </p:grpSp>
      <p:grpSp>
        <p:nvGrpSpPr>
          <p:cNvPr id="24" name="Group 23" descr="Due: 2 weeks after the email is sent">
            <a:extLst>
              <a:ext uri="{FF2B5EF4-FFF2-40B4-BE49-F238E27FC236}">
                <a16:creationId xmlns:a16="http://schemas.microsoft.com/office/drawing/2014/main" id="{5E9F1856-DDE0-2F45-39D6-2BA9820F0158}"/>
              </a:ext>
            </a:extLst>
          </p:cNvPr>
          <p:cNvGrpSpPr/>
          <p:nvPr/>
        </p:nvGrpSpPr>
        <p:grpSpPr>
          <a:xfrm>
            <a:off x="6001028" y="5424969"/>
            <a:ext cx="3290993" cy="1517849"/>
            <a:chOff x="6001028" y="5424969"/>
            <a:chExt cx="3290993" cy="1517849"/>
          </a:xfrm>
        </p:grpSpPr>
        <p:sp>
          <p:nvSpPr>
            <p:cNvPr id="19" name="Freeform 19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001028" y="5467832"/>
              <a:ext cx="3290993" cy="1474986"/>
            </a:xfrm>
            <a:custGeom>
              <a:avLst/>
              <a:gdLst/>
              <a:ahLst/>
              <a:cxnLst/>
              <a:rect l="l" t="t" r="r" b="b"/>
              <a:pathLst>
                <a:path w="4387990" h="1966648">
                  <a:moveTo>
                    <a:pt x="0" y="0"/>
                  </a:moveTo>
                  <a:lnTo>
                    <a:pt x="4387990" y="0"/>
                  </a:lnTo>
                  <a:lnTo>
                    <a:pt x="4387990" y="1966648"/>
                  </a:lnTo>
                  <a:lnTo>
                    <a:pt x="0" y="1966648"/>
                  </a:lnTo>
                  <a:close/>
                </a:path>
              </a:pathLst>
            </a:custGeom>
            <a:solidFill>
              <a:srgbClr val="DAE3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6001028" y="5424969"/>
              <a:ext cx="3290947" cy="1517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99">
                  <a:solidFill>
                    <a:srgbClr val="000000"/>
                  </a:solidFill>
                  <a:latin typeface="Poppins"/>
                </a:rPr>
                <a:t>Due: 2 weeks after the email is sent</a:t>
              </a:r>
            </a:p>
          </p:txBody>
        </p:sp>
      </p:grpSp>
      <p:grpSp>
        <p:nvGrpSpPr>
          <p:cNvPr id="26" name="Group 25" descr="3 hour will be added ​&#10;&#10;on DPDP by CfB">
            <a:extLst>
              <a:ext uri="{FF2B5EF4-FFF2-40B4-BE49-F238E27FC236}">
                <a16:creationId xmlns:a16="http://schemas.microsoft.com/office/drawing/2014/main" id="{4BFD1142-9DC4-ED46-B17D-E62E9490BC0E}"/>
              </a:ext>
            </a:extLst>
          </p:cNvPr>
          <p:cNvGrpSpPr/>
          <p:nvPr/>
        </p:nvGrpSpPr>
        <p:grpSpPr>
          <a:xfrm>
            <a:off x="10259305" y="5424969"/>
            <a:ext cx="3290993" cy="1517849"/>
            <a:chOff x="10259305" y="5424969"/>
            <a:chExt cx="3290993" cy="1517849"/>
          </a:xfrm>
        </p:grpSpPr>
        <p:sp>
          <p:nvSpPr>
            <p:cNvPr id="22" name="Freeform 22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0259305" y="5467832"/>
              <a:ext cx="3290993" cy="1474986"/>
            </a:xfrm>
            <a:custGeom>
              <a:avLst/>
              <a:gdLst/>
              <a:ahLst/>
              <a:cxnLst/>
              <a:rect l="l" t="t" r="r" b="b"/>
              <a:pathLst>
                <a:path w="4387990" h="1966648">
                  <a:moveTo>
                    <a:pt x="0" y="0"/>
                  </a:moveTo>
                  <a:lnTo>
                    <a:pt x="4387990" y="0"/>
                  </a:lnTo>
                  <a:lnTo>
                    <a:pt x="4387990" y="1966648"/>
                  </a:lnTo>
                  <a:lnTo>
                    <a:pt x="0" y="1966648"/>
                  </a:lnTo>
                  <a:close/>
                </a:path>
              </a:pathLst>
            </a:custGeom>
            <a:solidFill>
              <a:srgbClr val="DAE3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0259305" y="5424969"/>
              <a:ext cx="3290947" cy="1517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50">
                  <a:solidFill>
                    <a:srgbClr val="000000"/>
                  </a:solidFill>
                  <a:latin typeface="Poppins Bold"/>
                </a:rPr>
                <a:t>3 hours</a:t>
              </a:r>
              <a:r>
                <a:rPr lang="en-US" sz="2150">
                  <a:solidFill>
                    <a:srgbClr val="000000"/>
                  </a:solidFill>
                  <a:latin typeface="Poppins"/>
                </a:rPr>
                <a:t> will be added </a:t>
              </a:r>
              <a:endParaRPr lang="en-US" sz="2199">
                <a:solidFill>
                  <a:srgbClr val="000000"/>
                </a:solidFill>
                <a:latin typeface="Poppins"/>
              </a:endParaRPr>
            </a:p>
            <a:p>
              <a:pPr algn="ctr">
                <a:lnSpc>
                  <a:spcPts val="3079"/>
                </a:lnSpc>
              </a:pPr>
              <a:r>
                <a:rPr lang="en-US" sz="2150">
                  <a:solidFill>
                    <a:srgbClr val="000000"/>
                  </a:solidFill>
                  <a:latin typeface="Poppins"/>
                </a:rPr>
                <a:t>on DPDP by </a:t>
              </a:r>
              <a:r>
                <a:rPr lang="en-US" sz="2150" err="1">
                  <a:solidFill>
                    <a:srgbClr val="000000"/>
                  </a:solidFill>
                  <a:latin typeface="Poppins"/>
                </a:rPr>
                <a:t>CfB</a:t>
              </a:r>
              <a:endParaRPr lang="en-US" sz="2150">
                <a:solidFill>
                  <a:srgbClr val="000000"/>
                </a:solidFill>
                <a:latin typeface="Poppins"/>
                <a:cs typeface="Poppins"/>
              </a:endParaRPr>
            </a:p>
          </p:txBody>
        </p:sp>
      </p:grpSp>
      <p:sp>
        <p:nvSpPr>
          <p:cNvPr id="69" name="TextBox 69"/>
          <p:cNvSpPr txBox="1"/>
          <p:nvPr/>
        </p:nvSpPr>
        <p:spPr>
          <a:xfrm>
            <a:off x="10549044" y="7223424"/>
            <a:ext cx="2711470" cy="614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5"/>
              </a:lnSpc>
            </a:pPr>
            <a:r>
              <a:rPr lang="en-US" sz="2199">
                <a:solidFill>
                  <a:srgbClr val="FF3131"/>
                </a:solidFill>
                <a:latin typeface="Poppins"/>
              </a:rPr>
              <a:t>3 hours max. per experience</a:t>
            </a:r>
          </a:p>
        </p:txBody>
      </p:sp>
      <p:grpSp>
        <p:nvGrpSpPr>
          <p:cNvPr id="27" name="Group 26" descr="Receive email from ​&#10;&#10;co-curricular office">
            <a:extLst>
              <a:ext uri="{FF2B5EF4-FFF2-40B4-BE49-F238E27FC236}">
                <a16:creationId xmlns:a16="http://schemas.microsoft.com/office/drawing/2014/main" id="{F4BB04EE-D612-6047-4A1D-913BBD637697}"/>
              </a:ext>
            </a:extLst>
          </p:cNvPr>
          <p:cNvGrpSpPr/>
          <p:nvPr/>
        </p:nvGrpSpPr>
        <p:grpSpPr>
          <a:xfrm>
            <a:off x="14513044" y="5424969"/>
            <a:ext cx="3290993" cy="1517849"/>
            <a:chOff x="14513044" y="5424969"/>
            <a:chExt cx="3290993" cy="1517849"/>
          </a:xfrm>
        </p:grpSpPr>
        <p:sp>
          <p:nvSpPr>
            <p:cNvPr id="49" name="Freeform 49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4513044" y="5467832"/>
              <a:ext cx="3290993" cy="1474986"/>
            </a:xfrm>
            <a:custGeom>
              <a:avLst/>
              <a:gdLst/>
              <a:ahLst/>
              <a:cxnLst/>
              <a:rect l="l" t="t" r="r" b="b"/>
              <a:pathLst>
                <a:path w="4387990" h="1966648">
                  <a:moveTo>
                    <a:pt x="0" y="0"/>
                  </a:moveTo>
                  <a:lnTo>
                    <a:pt x="4387990" y="0"/>
                  </a:lnTo>
                  <a:lnTo>
                    <a:pt x="4387990" y="1966648"/>
                  </a:lnTo>
                  <a:lnTo>
                    <a:pt x="0" y="1966648"/>
                  </a:lnTo>
                  <a:close/>
                </a:path>
              </a:pathLst>
            </a:custGeom>
            <a:solidFill>
              <a:srgbClr val="DAE3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TextBox 50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14513044" y="5424969"/>
              <a:ext cx="3290947" cy="151782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99" dirty="0">
                  <a:solidFill>
                    <a:srgbClr val="000000"/>
                  </a:solidFill>
                  <a:latin typeface="Poppins"/>
                </a:rPr>
                <a:t>Receive email from </a:t>
              </a:r>
            </a:p>
            <a:p>
              <a:pPr algn="ctr">
                <a:lnSpc>
                  <a:spcPts val="3079"/>
                </a:lnSpc>
              </a:pPr>
              <a:r>
                <a:rPr lang="en-US" sz="2199" dirty="0">
                  <a:solidFill>
                    <a:srgbClr val="000000"/>
                  </a:solidFill>
                  <a:latin typeface="Poppins"/>
                </a:rPr>
                <a:t>co-curricular office</a:t>
              </a:r>
            </a:p>
          </p:txBody>
        </p:sp>
      </p:grpSp>
      <p:grpSp>
        <p:nvGrpSpPr>
          <p:cNvPr id="29" name="Group 28" descr="Finish reflective questions">
            <a:extLst>
              <a:ext uri="{FF2B5EF4-FFF2-40B4-BE49-F238E27FC236}">
                <a16:creationId xmlns:a16="http://schemas.microsoft.com/office/drawing/2014/main" id="{CE6EBFF4-4190-5E4F-DDBD-EBA77B849D86}"/>
              </a:ext>
            </a:extLst>
          </p:cNvPr>
          <p:cNvGrpSpPr/>
          <p:nvPr/>
        </p:nvGrpSpPr>
        <p:grpSpPr>
          <a:xfrm>
            <a:off x="1622937" y="8025378"/>
            <a:ext cx="3290993" cy="1517849"/>
            <a:chOff x="1622937" y="8025378"/>
            <a:chExt cx="3290993" cy="1517849"/>
          </a:xfrm>
        </p:grpSpPr>
        <p:sp>
          <p:nvSpPr>
            <p:cNvPr id="52" name="Freeform 52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622937" y="8068241"/>
              <a:ext cx="3290993" cy="1474986"/>
            </a:xfrm>
            <a:custGeom>
              <a:avLst/>
              <a:gdLst/>
              <a:ahLst/>
              <a:cxnLst/>
              <a:rect l="l" t="t" r="r" b="b"/>
              <a:pathLst>
                <a:path w="4387990" h="1966648">
                  <a:moveTo>
                    <a:pt x="0" y="0"/>
                  </a:moveTo>
                  <a:lnTo>
                    <a:pt x="4387990" y="0"/>
                  </a:lnTo>
                  <a:lnTo>
                    <a:pt x="4387990" y="1966648"/>
                  </a:lnTo>
                  <a:lnTo>
                    <a:pt x="0" y="1966648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1622937" y="8025378"/>
              <a:ext cx="3290947" cy="1517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50">
                  <a:solidFill>
                    <a:srgbClr val="000000"/>
                  </a:solidFill>
                  <a:latin typeface="Poppins"/>
                </a:rPr>
                <a:t>Finish reflective questions</a:t>
              </a:r>
            </a:p>
          </p:txBody>
        </p:sp>
      </p:grpSp>
      <p:grpSp>
        <p:nvGrpSpPr>
          <p:cNvPr id="30" name="Group 29" descr="Experiences updated in co-curricular record​">
            <a:extLst>
              <a:ext uri="{FF2B5EF4-FFF2-40B4-BE49-F238E27FC236}">
                <a16:creationId xmlns:a16="http://schemas.microsoft.com/office/drawing/2014/main" id="{201383CA-F8F9-6037-99F9-6BF34AD66315}"/>
              </a:ext>
            </a:extLst>
          </p:cNvPr>
          <p:cNvGrpSpPr/>
          <p:nvPr/>
        </p:nvGrpSpPr>
        <p:grpSpPr>
          <a:xfrm>
            <a:off x="5937022" y="8025378"/>
            <a:ext cx="3290993" cy="1517849"/>
            <a:chOff x="5937022" y="8025378"/>
            <a:chExt cx="3290993" cy="1517849"/>
          </a:xfrm>
        </p:grpSpPr>
        <p:sp>
          <p:nvSpPr>
            <p:cNvPr id="55" name="Freeform 55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5937022" y="8068241"/>
              <a:ext cx="3290993" cy="1474986"/>
            </a:xfrm>
            <a:custGeom>
              <a:avLst/>
              <a:gdLst/>
              <a:ahLst/>
              <a:cxnLst/>
              <a:rect l="l" t="t" r="r" b="b"/>
              <a:pathLst>
                <a:path w="4387990" h="1966648">
                  <a:moveTo>
                    <a:pt x="0" y="0"/>
                  </a:moveTo>
                  <a:lnTo>
                    <a:pt x="4387990" y="0"/>
                  </a:lnTo>
                  <a:lnTo>
                    <a:pt x="4387990" y="1966648"/>
                  </a:lnTo>
                  <a:lnTo>
                    <a:pt x="0" y="1966648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5937022" y="8025378"/>
              <a:ext cx="3290947" cy="1517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99">
                  <a:solidFill>
                    <a:srgbClr val="000000"/>
                  </a:solidFill>
                  <a:latin typeface="Poppins"/>
                </a:rPr>
                <a:t>Experiences updated in co-curricular record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134D9F20E34348A3A41EC64E0D1FF3" ma:contentTypeVersion="10" ma:contentTypeDescription="Create a new document." ma:contentTypeScope="" ma:versionID="3857c7b5dc149ffbf32479e0166dd635">
  <xsd:schema xmlns:xsd="http://www.w3.org/2001/XMLSchema" xmlns:xs="http://www.w3.org/2001/XMLSchema" xmlns:p="http://schemas.microsoft.com/office/2006/metadata/properties" xmlns:ns2="3f6929fc-d638-46ce-ad4b-edd22ec2a55c" targetNamespace="http://schemas.microsoft.com/office/2006/metadata/properties" ma:root="true" ma:fieldsID="b210d7047ea278cab5ccf85f2a3675fe" ns2:_="">
    <xsd:import namespace="3f6929fc-d638-46ce-ad4b-edd22ec2a5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6929fc-d638-46ce-ad4b-edd22ec2a5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3b707575-115d-41b6-99cf-750b66cbbd7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f6929fc-d638-46ce-ad4b-edd22ec2a55c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685B639-80C2-4A5F-86CE-21727CD9756C}">
  <ds:schemaRefs>
    <ds:schemaRef ds:uri="3f6929fc-d638-46ce-ad4b-edd22ec2a55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C393789-0F93-4D95-AA4E-53F63EFC301F}">
  <ds:schemaRefs>
    <ds:schemaRef ds:uri="3f6929fc-d638-46ce-ad4b-edd22ec2a55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8298D24-0018-4F4D-A459-4D150DD585F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1098</TotalTime>
  <Words>1191</Words>
  <Application>Microsoft Office PowerPoint</Application>
  <PresentationFormat>Custom</PresentationFormat>
  <Paragraphs>296</Paragraphs>
  <Slides>22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Poppins Light</vt:lpstr>
      <vt:lpstr>Arial</vt:lpstr>
      <vt:lpstr>Poppins</vt:lpstr>
      <vt:lpstr>Calibri</vt:lpstr>
      <vt:lpstr>Poppins Bold</vt:lpstr>
      <vt:lpstr>Office Theme</vt:lpstr>
      <vt:lpstr>Centre For Business Dean's Professional Development Program</vt:lpstr>
      <vt:lpstr>Content</vt:lpstr>
      <vt:lpstr>Program Objectives</vt:lpstr>
      <vt:lpstr>Badge &amp; Awards</vt:lpstr>
      <vt:lpstr>How to Earn Hours?</vt:lpstr>
      <vt:lpstr>3 Program Cut-offs every year</vt:lpstr>
      <vt:lpstr>Workflow – Volunteer Experiences</vt:lpstr>
      <vt:lpstr>Workflow - Student Engagement Events &amp; Workshops</vt:lpstr>
      <vt:lpstr>Workflow - Career and Development Events</vt:lpstr>
      <vt:lpstr>Workflow – Advance Commitment</vt:lpstr>
      <vt:lpstr>Workflow</vt:lpstr>
      <vt:lpstr>DPDP Portal Navigation</vt:lpstr>
      <vt:lpstr>Web page - Get Connected</vt:lpstr>
      <vt:lpstr>App - Causer - Get Connected</vt:lpstr>
      <vt:lpstr>Sign Up - Open Account </vt:lpstr>
      <vt:lpstr>Sign Up - Open Account - Mobile </vt:lpstr>
      <vt:lpstr>Respond - Volunteer Needs</vt:lpstr>
      <vt:lpstr>Respond - Event Needs</vt:lpstr>
      <vt:lpstr>Workflow – Other experience</vt:lpstr>
      <vt:lpstr>Contact</vt:lpstr>
      <vt:lpstr>Follow Us on Social Media</vt:lpstr>
      <vt:lpstr>Business Students Success Hub (BSSH)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Dean's Professional Development Program - Students' Guide (Apr 2024)</dc:title>
  <dc:creator>Ruby Tsz Wai Fung</dc:creator>
  <cp:lastModifiedBy>Gary Roberts</cp:lastModifiedBy>
  <cp:revision>23</cp:revision>
  <dcterms:created xsi:type="dcterms:W3CDTF">2006-08-16T00:00:00Z</dcterms:created>
  <dcterms:modified xsi:type="dcterms:W3CDTF">2024-08-30T19:41:21Z</dcterms:modified>
  <dc:identifier>DAGD5th5QPE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0x010100C0134D9F20E34348A3A41EC64E0D1FF3</vt:lpwstr>
  </property>
  <property fmtid="{D5CDD505-2E9C-101B-9397-08002B2CF9AE}" pid="3" name="MediaServiceImageTags">
    <vt:lpwstr/>
  </property>
</Properties>
</file>