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1" r:id="rId3"/>
    <p:sldId id="259" r:id="rId4"/>
    <p:sldId id="260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3557" autoAdjust="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AF6F5-17AF-4D3F-8379-52FB154C1B14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161AA-9DA5-410A-8681-17AFE8079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64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0161AA-9DA5-410A-8681-17AFE8079F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166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CD258-B41B-0598-B5B0-699CC6BF80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8B1DFE-13C8-B925-3EBF-CED44990A3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8751DB-8C0B-E4D3-B43E-35AB2E63B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F90F-C262-4210-AFA9-F574A11FF778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F771C-87F0-5D06-7E99-09F55D1A2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FE4F7C-3E6E-146C-7F79-179E48D68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D38F-394E-4821-BDAE-700EDB314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40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2DEFA-A2E8-0675-0029-C4B9DFE5D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21C1AB-2DC9-3646-44B9-5CDE41186A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3EC720-9CBE-B671-D7DE-195CED7AA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F90F-C262-4210-AFA9-F574A11FF778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9A4898-A2D2-64C0-CCDC-B08E84496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3CA74E-D89C-9F32-8D6B-73936C2D5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D38F-394E-4821-BDAE-700EDB314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481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7630A1-5DA3-C9D6-D6C0-82BD7FC9DF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782663-ED65-7A69-F4BF-BFC01D2A49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30A93-B178-1193-E774-F9FC0A1F6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F90F-C262-4210-AFA9-F574A11FF778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B92CD7-BB8F-81EB-1368-A1C606BD1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C816E-8816-85DC-C2D0-9F889DF62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D38F-394E-4821-BDAE-700EDB314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597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A7C7F-F479-F0CC-1ED6-070CF4B58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C37A4-C74B-427F-6FB8-204A63699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56DC97-DE87-BA4C-0834-C59B21A3E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F90F-C262-4210-AFA9-F574A11FF778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3B189-387E-FF76-D354-339C5C8AB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92E7C7-6377-846F-DCCC-B1795A940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D38F-394E-4821-BDAE-700EDB314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7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55077-0933-E672-4615-07CF0A951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F076D1-DE12-B424-6802-81B9DD2123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DFBDD5-7C0D-585F-0131-7769A5A77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F90F-C262-4210-AFA9-F574A11FF778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B77740-7246-EB9D-BC35-EAE4B6500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696227-C115-4423-EDFB-E00925966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D38F-394E-4821-BDAE-700EDB314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314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80F7C-65F8-4584-BCC3-2B104F813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8BAB19-4614-9CFC-8800-DAC378569D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5DE4C9-BC4B-BF0A-8FF3-FD6714165F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2ADB2D-490D-3994-9CA8-8FEA8A206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F90F-C262-4210-AFA9-F574A11FF778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F97E86-0B43-80EB-4676-1D2E45233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7274EA-B678-B1F1-BCCD-94779ACF2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D38F-394E-4821-BDAE-700EDB314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574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A4335-847D-2C03-3D30-1B6089509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4E3851-FF34-7168-5BB7-1E81611F5C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99224B-ECD7-C364-13CB-FFB2858D74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D15A43-19F4-E9B4-3BE6-198F06888B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07C505-9FB0-4B6F-3B9A-282A64174F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6524C5-0505-DE64-0B50-23DD34A4B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F90F-C262-4210-AFA9-F574A11FF778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8B75D8-9F9D-B42E-465F-3AD629738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42002F-CE38-CD70-CF0A-35B48EFD6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D38F-394E-4821-BDAE-700EDB314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113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A316C-492A-D1A6-0762-6A7D4EE88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811B6E-1C6F-1D0B-2195-AB82BE39C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F90F-C262-4210-AFA9-F574A11FF778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81B87D-C328-9929-FE02-D5DE1A25E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7D8809-95F9-3AA2-742A-A0D41EA12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D38F-394E-4821-BDAE-700EDB314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995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295345-3E23-F21F-67ED-AB478733F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F90F-C262-4210-AFA9-F574A11FF778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E34209-A083-4084-6CFC-CC2B337E9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D6E17A-433C-AF02-052C-46A867AF4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D38F-394E-4821-BDAE-700EDB314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736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A58DF-1D3B-B392-7E5D-64A175697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9F87EB-8A4C-C516-B243-5E20FE96B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6ED655-37AF-438A-875C-08082F9601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334D9A-5A09-2D50-8574-94882E05E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F90F-C262-4210-AFA9-F574A11FF778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E5D23F-C16A-C532-8695-FCCC1312C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C5E2EE-73AB-84F0-5F3A-342B6635E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D38F-394E-4821-BDAE-700EDB314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993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4F16B-9090-D3F8-F931-6656D17C7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04596-1ABC-2329-8939-EF3FF2329D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DF4E76-F695-F764-9C56-9B28C444CF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208C56-E2BF-E7C7-71C5-9EF6B543D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F90F-C262-4210-AFA9-F574A11FF778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A0DEEA-AC43-001C-D493-DB31ABB8E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BF7B82-24C2-A521-8B22-498465B2D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D38F-394E-4821-BDAE-700EDB314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46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65C99B-300F-3740-F0E2-7F0801146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84C116-0844-FD2E-63E3-5C33D4A1DC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242E9-0736-978A-C3B6-121CD833D9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7F90F-C262-4210-AFA9-F574A11FF778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1E31D1-3C6D-C8DB-9292-B98390606E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D144F7-3DBF-1E17-5290-980D913E10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8D38F-394E-4821-BDAE-700EDB314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681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stor.org/stable/150166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tlc.ontariotechu.ca/teaching/course-design/assessment-and-evaluation/alternative-assessment.php" TargetMode="External"/><Relationship Id="rId2" Type="http://schemas.openxmlformats.org/officeDocument/2006/relationships/hyperlink" Target="https://www.aupress.ca/books/120279-assessment-strategies-for-online-learnin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waterloo.ca/centre-for-teaching-excellence/teaching-resources/teaching-tips/assessing-student-work/grading-and-feedback/rubrics-useful-assessment-tool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BE826-1601-F1FA-5889-F9CE6350E6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Alternative Assessment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F7A733-DE29-064B-16A2-8E80D41149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 way to practice Universal Design for Learning</a:t>
            </a:r>
          </a:p>
          <a:p>
            <a:r>
              <a:rPr lang="en-US" dirty="0"/>
              <a:t>By Elena Chudaeva, CC BY</a:t>
            </a:r>
          </a:p>
        </p:txBody>
      </p:sp>
    </p:spTree>
    <p:extLst>
      <p:ext uri="{BB962C8B-B14F-4D97-AF65-F5344CB8AC3E}">
        <p14:creationId xmlns:p14="http://schemas.microsoft.com/office/powerpoint/2010/main" val="2576309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diagram showing alternative assessment in the middle and following ideas around it: continuous, culturally responsive, engaging, alternative forms, authentic, equitable, flexible, renewable, interdisciplinary, co-created">
            <a:extLst>
              <a:ext uri="{FF2B5EF4-FFF2-40B4-BE49-F238E27FC236}">
                <a16:creationId xmlns:a16="http://schemas.microsoft.com/office/drawing/2014/main" id="{CB6F2C7F-0BDA-BD15-EE10-0DDCAE81BA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466640" y="643466"/>
            <a:ext cx="7258719" cy="557106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CF52C7C-A137-4E3F-2595-47F91942D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71475"/>
          </a:xfrm>
        </p:spPr>
        <p:txBody>
          <a:bodyPr>
            <a:normAutofit fontScale="90000"/>
          </a:bodyPr>
          <a:lstStyle/>
          <a:p>
            <a:r>
              <a:rPr lang="en-US" dirty="0"/>
              <a:t>Alternative Assessment and Related Ideas</a:t>
            </a:r>
          </a:p>
        </p:txBody>
      </p:sp>
    </p:spTree>
    <p:extLst>
      <p:ext uri="{BB962C8B-B14F-4D97-AF65-F5344CB8AC3E}">
        <p14:creationId xmlns:p14="http://schemas.microsoft.com/office/powerpoint/2010/main" val="1011775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F0004-7D5D-29DB-A6C9-7247064E2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Alternative Assessment?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0BB8E-C664-792C-3E0F-1D5CA0053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3410"/>
            <a:ext cx="10515600" cy="458355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 way of thinking about assessment </a:t>
            </a:r>
          </a:p>
          <a:p>
            <a:pPr marL="0" indent="0">
              <a:buNone/>
            </a:pPr>
            <a:r>
              <a:rPr lang="en-US" dirty="0"/>
              <a:t>	The design, the implementation, the feedback, the grading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Assessment as learning, for learning, of learning </a:t>
            </a:r>
          </a:p>
          <a:p>
            <a:endParaRPr lang="en-US" dirty="0"/>
          </a:p>
          <a:p>
            <a:r>
              <a:rPr lang="en-US" dirty="0"/>
              <a:t>Formative or summative?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Wiliam</a:t>
            </a:r>
            <a:r>
              <a:rPr lang="en-US" dirty="0"/>
              <a:t> and Black (1996, p. 544) remark that ‘all assessments 	can be summative… but only some have the additional capability of serving formative functions”</a:t>
            </a:r>
          </a:p>
          <a:p>
            <a:pPr marL="0" indent="0">
              <a:buNone/>
            </a:pPr>
            <a:r>
              <a:rPr lang="en-US" sz="2000" dirty="0"/>
              <a:t>William, D, &amp; Black, P. (1996). Meanings and consequences: A basis for distinguishing formative and summative functions of assessment? </a:t>
            </a:r>
            <a:r>
              <a:rPr lang="en-US" sz="2000" i="1" dirty="0"/>
              <a:t>British Educational research Journal, 22</a:t>
            </a:r>
            <a:r>
              <a:rPr lang="en-US" sz="2000" dirty="0"/>
              <a:t>(5), 537-548. 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GT America Standard"/>
                <a:hlinkClick r:id="rId2"/>
              </a:rPr>
              <a:t>http://www.jstor.org/stable/1501668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GT America Standard"/>
              </a:rPr>
              <a:t> </a:t>
            </a:r>
            <a:r>
              <a:rPr lang="en-US" sz="2000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6721C1-84E2-ECD7-C01F-105B576F0F6B}"/>
              </a:ext>
            </a:extLst>
          </p:cNvPr>
          <p:cNvSpPr txBox="1"/>
          <p:nvPr/>
        </p:nvSpPr>
        <p:spPr>
          <a:xfrm>
            <a:off x="9983972" y="347478"/>
            <a:ext cx="20095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Adapted from </a:t>
            </a:r>
            <a:r>
              <a:rPr lang="en-US" dirty="0" err="1"/>
              <a:t>BCcampus</a:t>
            </a:r>
            <a:r>
              <a:rPr lang="en-US" dirty="0"/>
              <a:t> FLO </a:t>
            </a:r>
            <a:r>
              <a:rPr lang="en-US" dirty="0" err="1"/>
              <a:t>MicroCourse</a:t>
            </a:r>
            <a:r>
              <a:rPr lang="en-US" dirty="0"/>
              <a:t>, 2022</a:t>
            </a:r>
          </a:p>
        </p:txBody>
      </p:sp>
    </p:spTree>
    <p:extLst>
      <p:ext uri="{BB962C8B-B14F-4D97-AF65-F5344CB8AC3E}">
        <p14:creationId xmlns:p14="http://schemas.microsoft.com/office/powerpoint/2010/main" val="2297680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663ED-FC03-8DB3-9CAB-ABF3B1208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Alternative Assessment? (</a:t>
            </a:r>
            <a:r>
              <a:rPr lang="en-US" dirty="0" err="1"/>
              <a:t>cont</a:t>
            </a:r>
            <a:r>
              <a:rPr lang="en-US" dirty="0"/>
              <a:t>’)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92904-B0CB-D65D-7678-14F42A0A4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different way of doing assessment (exams, quizzes,...) </a:t>
            </a:r>
          </a:p>
          <a:p>
            <a:r>
              <a:rPr lang="en-US" dirty="0"/>
              <a:t>A different way to think about the questions </a:t>
            </a:r>
          </a:p>
          <a:p>
            <a:r>
              <a:rPr lang="en-US" dirty="0"/>
              <a:t>A different way to think about the tools used </a:t>
            </a:r>
          </a:p>
          <a:p>
            <a:r>
              <a:rPr lang="en-US" dirty="0"/>
              <a:t>A different way to think about the examples.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5A3426-30EA-51A5-878C-A475AD5E59B6}"/>
              </a:ext>
            </a:extLst>
          </p:cNvPr>
          <p:cNvSpPr txBox="1"/>
          <p:nvPr/>
        </p:nvSpPr>
        <p:spPr>
          <a:xfrm>
            <a:off x="9884735" y="5657671"/>
            <a:ext cx="21265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Adapted from </a:t>
            </a:r>
            <a:r>
              <a:rPr lang="en-US" dirty="0" err="1"/>
              <a:t>BCcampus</a:t>
            </a:r>
            <a:r>
              <a:rPr lang="en-US" dirty="0"/>
              <a:t> FLO </a:t>
            </a:r>
            <a:r>
              <a:rPr lang="en-US" dirty="0" err="1"/>
              <a:t>MicroCourse</a:t>
            </a:r>
            <a:r>
              <a:rPr lang="en-US" dirty="0"/>
              <a:t>, 2022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324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53EE1-9AE8-20E9-8C69-F3B26ABA0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need alternative assessment?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B1152-836C-7270-A642-C513D1FCB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Minimizing Cheating (academic integrity) </a:t>
            </a:r>
          </a:p>
          <a:p>
            <a:r>
              <a:rPr lang="en-US" dirty="0"/>
              <a:t>Assessing higher order skills of students according to Bloom’s Taxonomy </a:t>
            </a:r>
          </a:p>
          <a:p>
            <a:r>
              <a:rPr lang="en-US" dirty="0"/>
              <a:t>Motivating/ Engaging students </a:t>
            </a:r>
          </a:p>
          <a:p>
            <a:r>
              <a:rPr lang="en-US" dirty="0"/>
              <a:t>Making assessments fun </a:t>
            </a:r>
          </a:p>
          <a:p>
            <a:r>
              <a:rPr lang="en-US" dirty="0"/>
              <a:t>Equity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C0367F-1491-B0C7-8237-C1DCFBA0972A}"/>
              </a:ext>
            </a:extLst>
          </p:cNvPr>
          <p:cNvSpPr txBox="1"/>
          <p:nvPr/>
        </p:nvSpPr>
        <p:spPr>
          <a:xfrm>
            <a:off x="10037135" y="5380672"/>
            <a:ext cx="21548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Adapted from </a:t>
            </a:r>
            <a:r>
              <a:rPr lang="en-US" dirty="0" err="1"/>
              <a:t>BCcampus</a:t>
            </a:r>
            <a:r>
              <a:rPr lang="en-US" dirty="0"/>
              <a:t> FLO </a:t>
            </a:r>
            <a:r>
              <a:rPr lang="en-US" dirty="0" err="1"/>
              <a:t>MicroCourse</a:t>
            </a:r>
            <a:r>
              <a:rPr lang="en-US" dirty="0"/>
              <a:t>, 2022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725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01BBA-6472-365C-2843-A297E819C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CC68CD-B5BF-7ED3-DB4F-D1085666F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https://www.aupress.ca/books/120279-assessment-strategies-for-online-learning/</a:t>
            </a:r>
            <a:endParaRPr lang="en-US" dirty="0"/>
          </a:p>
          <a:p>
            <a:r>
              <a:rPr lang="en-US" dirty="0">
                <a:hlinkClick r:id="rId3"/>
              </a:rPr>
              <a:t>https://tlc.ontariotechu.ca/teaching/course-design/assessment-and-evaluation/alternative-assessment.php</a:t>
            </a:r>
            <a:endParaRPr lang="en-US" dirty="0"/>
          </a:p>
          <a:p>
            <a:r>
              <a:rPr lang="en-US" dirty="0">
                <a:hlinkClick r:id="rId4"/>
              </a:rPr>
              <a:t>https://uwaterloo.ca/centre-for-teaching-excellence/teaching-resources/teaching-tips/assessing-student-work/grading-and-feedback/rubrics-useful-assessment-tools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392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282</Words>
  <Application>Microsoft Office PowerPoint</Application>
  <PresentationFormat>Widescreen</PresentationFormat>
  <Paragraphs>32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GT America Standard</vt:lpstr>
      <vt:lpstr>Office Theme</vt:lpstr>
      <vt:lpstr>Alternative Assessment</vt:lpstr>
      <vt:lpstr>Alternative Assessment and Related Ideas</vt:lpstr>
      <vt:lpstr>What is Alternative Assessment?</vt:lpstr>
      <vt:lpstr>What is Alternative Assessment? (cont’)</vt:lpstr>
      <vt:lpstr>Why do we need alternative assessment?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Alternative Assessment</dc:title>
  <dc:creator>Elena Chudaeva</dc:creator>
  <cp:lastModifiedBy>Elena Chudaeva</cp:lastModifiedBy>
  <cp:revision>21</cp:revision>
  <dcterms:created xsi:type="dcterms:W3CDTF">2022-10-26T13:17:20Z</dcterms:created>
  <dcterms:modified xsi:type="dcterms:W3CDTF">2022-10-26T15:57:44Z</dcterms:modified>
</cp:coreProperties>
</file>