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4" r:id="rId6"/>
  </p:sldMasterIdLst>
  <p:notesMasterIdLst>
    <p:notesMasterId r:id="rId29"/>
  </p:notesMasterIdLst>
  <p:sldIdLst>
    <p:sldId id="550" r:id="rId7"/>
    <p:sldId id="529" r:id="rId8"/>
    <p:sldId id="547" r:id="rId9"/>
    <p:sldId id="501" r:id="rId10"/>
    <p:sldId id="537" r:id="rId11"/>
    <p:sldId id="545" r:id="rId12"/>
    <p:sldId id="541" r:id="rId13"/>
    <p:sldId id="542" r:id="rId14"/>
    <p:sldId id="543" r:id="rId15"/>
    <p:sldId id="425" r:id="rId16"/>
    <p:sldId id="523" r:id="rId17"/>
    <p:sldId id="539" r:id="rId18"/>
    <p:sldId id="521" r:id="rId19"/>
    <p:sldId id="524" r:id="rId20"/>
    <p:sldId id="405" r:id="rId21"/>
    <p:sldId id="525" r:id="rId22"/>
    <p:sldId id="486" r:id="rId23"/>
    <p:sldId id="538" r:id="rId24"/>
    <p:sldId id="530" r:id="rId25"/>
    <p:sldId id="548" r:id="rId26"/>
    <p:sldId id="549" r:id="rId27"/>
    <p:sldId id="5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di Serwatuk" initials="JS" lastIdx="5" clrIdx="6">
    <p:extLst>
      <p:ext uri="{19B8F6BF-5375-455C-9EA6-DF929625EA0E}">
        <p15:presenceInfo xmlns:p15="http://schemas.microsoft.com/office/powerpoint/2012/main" userId="S::505874@georgebrown.ca::d4034b40-95d4-4145-b0a3-a9bf4fcf6692" providerId="AD"/>
      </p:ext>
    </p:extLst>
  </p:cmAuthor>
  <p:cmAuthor id="1" name="User" initials="U" lastIdx="1" clrIdx="0">
    <p:extLst>
      <p:ext uri="{19B8F6BF-5375-455C-9EA6-DF929625EA0E}">
        <p15:presenceInfo xmlns:p15="http://schemas.microsoft.com/office/powerpoint/2012/main" userId="User" providerId="None"/>
      </p:ext>
    </p:extLst>
  </p:cmAuthor>
  <p:cmAuthor id="8" name="Chris McGrath" initials="CM" lastIdx="5" clrIdx="7">
    <p:extLst>
      <p:ext uri="{19B8F6BF-5375-455C-9EA6-DF929625EA0E}">
        <p15:presenceInfo xmlns:p15="http://schemas.microsoft.com/office/powerpoint/2012/main" userId="S::101177439@georgebrown.ca::1d86a7a2-2c76-470e-bf21-c7e222e77c61" providerId="AD"/>
      </p:ext>
    </p:extLst>
  </p:cmAuthor>
  <p:cmAuthor id="2" name="Michael Herrera" initials="MH" lastIdx="2" clrIdx="1">
    <p:extLst>
      <p:ext uri="{19B8F6BF-5375-455C-9EA6-DF929625EA0E}">
        <p15:presenceInfo xmlns:p15="http://schemas.microsoft.com/office/powerpoint/2012/main" userId="S::101288235@georgebrown.ca::70429d4f-be02-42a4-ae5f-88163190057c" providerId="AD"/>
      </p:ext>
    </p:extLst>
  </p:cmAuthor>
  <p:cmAuthor id="9" name="Susan Bowrah" initials="SB" lastIdx="2" clrIdx="8">
    <p:extLst>
      <p:ext uri="{19B8F6BF-5375-455C-9EA6-DF929625EA0E}">
        <p15:presenceInfo xmlns:p15="http://schemas.microsoft.com/office/powerpoint/2012/main" userId="S::101170366@georgebrown.ca::3ca537a5-00c5-49c7-8cc8-0bf390ef0859" providerId="AD"/>
      </p:ext>
    </p:extLst>
  </p:cmAuthor>
  <p:cmAuthor id="3" name="Rick Huijbregts" initials="RH" lastIdx="19" clrIdx="2">
    <p:extLst>
      <p:ext uri="{19B8F6BF-5375-455C-9EA6-DF929625EA0E}">
        <p15:presenceInfo xmlns:p15="http://schemas.microsoft.com/office/powerpoint/2012/main" userId="S::101153282@georgebrown.ca::a7ccc446-7378-43fe-9a63-5e93e51ea06c" providerId="AD"/>
      </p:ext>
    </p:extLst>
  </p:cmAuthor>
  <p:cmAuthor id="10" name="Adrienne Galway" initials="AG" lastIdx="7" clrIdx="9">
    <p:extLst>
      <p:ext uri="{19B8F6BF-5375-455C-9EA6-DF929625EA0E}">
        <p15:presenceInfo xmlns:p15="http://schemas.microsoft.com/office/powerpoint/2012/main" userId="S::9705@georgebrown.ca::9a494d28-0664-40a3-882c-692b7e1c65c8" providerId="AD"/>
      </p:ext>
    </p:extLst>
  </p:cmAuthor>
  <p:cmAuthor id="4" name="Jessica Miller" initials="JM" lastIdx="1" clrIdx="3">
    <p:extLst>
      <p:ext uri="{19B8F6BF-5375-455C-9EA6-DF929625EA0E}">
        <p15:presenceInfo xmlns:p15="http://schemas.microsoft.com/office/powerpoint/2012/main" userId="S-1-5-21-205395177-3228032905-2543067112-494285" providerId="AD"/>
      </p:ext>
    </p:extLst>
  </p:cmAuthor>
  <p:cmAuthor id="11" name="Jacqueline Abel" initials="JA" lastIdx="2" clrIdx="10">
    <p:extLst>
      <p:ext uri="{19B8F6BF-5375-455C-9EA6-DF929625EA0E}">
        <p15:presenceInfo xmlns:p15="http://schemas.microsoft.com/office/powerpoint/2012/main" userId="S::101321190@georgebrown.ca::8fcf842b-f262-4aca-b093-9eb9ba16bcc6" providerId="AD"/>
      </p:ext>
    </p:extLst>
  </p:cmAuthor>
  <p:cmAuthor id="5" name="Anne Sado" initials="AS" lastIdx="8" clrIdx="4">
    <p:extLst>
      <p:ext uri="{19B8F6BF-5375-455C-9EA6-DF929625EA0E}">
        <p15:presenceInfo xmlns:p15="http://schemas.microsoft.com/office/powerpoint/2012/main" userId="S::501561@georgebrown.ca::8f6b80dd-3414-4dbf-9b19-fbd35307fb69" providerId="AD"/>
      </p:ext>
    </p:extLst>
  </p:cmAuthor>
  <p:cmAuthor id="12" name="Nadia Edun" initials="NE" lastIdx="1" clrIdx="11">
    <p:extLst>
      <p:ext uri="{19B8F6BF-5375-455C-9EA6-DF929625EA0E}">
        <p15:presenceInfo xmlns:p15="http://schemas.microsoft.com/office/powerpoint/2012/main" userId="S::101218927@georgebrown.ca::605bb51f-cb4e-4682-8b90-e3f9b870b1e8" providerId="AD"/>
      </p:ext>
    </p:extLst>
  </p:cmAuthor>
  <p:cmAuthor id="6" name="Leslie Quinlan" initials="LQ" lastIdx="2" clrIdx="5">
    <p:extLst>
      <p:ext uri="{19B8F6BF-5375-455C-9EA6-DF929625EA0E}">
        <p15:presenceInfo xmlns:p15="http://schemas.microsoft.com/office/powerpoint/2012/main" userId="S::101031684@georgebrown.ca::2a59340a-74a1-4b4f-bbd8-7e8360ad97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ACD3"/>
    <a:srgbClr val="7482BF"/>
    <a:srgbClr val="70D0F6"/>
    <a:srgbClr val="A0D067"/>
    <a:srgbClr val="FDB02F"/>
    <a:srgbClr val="009DDC"/>
    <a:srgbClr val="00AF3F"/>
    <a:srgbClr val="F68233"/>
    <a:srgbClr val="005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63" dt="2021-04-04T15:09:18.709"/>
    <p1510:client id="{901AD0A6-2257-E19C-7FD6-973C8EEDCB89}" v="28" dt="2021-04-04T10:08:42.338"/>
    <p1510:client id="{AAF79003-2F3B-D6F8-B474-85613044289F}" v="1" dt="2021-04-05T12:18:28.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27"/>
    <p:restoredTop sz="86553"/>
  </p:normalViewPr>
  <p:slideViewPr>
    <p:cSldViewPr snapToGrid="0">
      <p:cViewPr varScale="1">
        <p:scale>
          <a:sx n="57" d="100"/>
          <a:sy n="57" d="100"/>
        </p:scale>
        <p:origin x="184" y="1008"/>
      </p:cViewPr>
      <p:guideLst>
        <p:guide orient="horz" pos="2160"/>
        <p:guide pos="3840"/>
      </p:guideLst>
    </p:cSldViewPr>
  </p:slideViewPr>
  <p:outlineViewPr>
    <p:cViewPr>
      <p:scale>
        <a:sx n="30" d="100"/>
        <a:sy n="30" d="100"/>
      </p:scale>
      <p:origin x="0" y="-74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4-04T05:47:09.494" idx="18">
    <p:pos x="-606" y="358"/>
    <p:text>This only shows the three new variants of concerting...but not the 'regular' one? Should we should a graph that shows it all, instead? Since they're still all of concern, correct?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D7169-CCCE-4577-B931-E1201C4F3D8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287B8E3A-3C21-4623-89ED-89833A0ACAD3}">
      <dgm:prSet phldrT="[Text]" custT="1"/>
      <dgm:spPr>
        <a:solidFill>
          <a:srgbClr val="F68233"/>
        </a:solidFill>
        <a:ln>
          <a:noFill/>
        </a:ln>
      </dgm:spPr>
      <dgm:t>
        <a:bodyPr/>
        <a:lstStyle/>
        <a:p>
          <a:r>
            <a:rPr lang="en-US" sz="1600" baseline="0" dirty="0">
              <a:solidFill>
                <a:schemeClr val="tx1"/>
              </a:solidFill>
            </a:rPr>
            <a:t>Physical &amp; Security Preparations</a:t>
          </a:r>
        </a:p>
      </dgm:t>
    </dgm:pt>
    <dgm:pt modelId="{F28BF746-A43C-4255-A794-5B81FFA00887}" type="parTrans" cxnId="{F3B6BFC9-304A-47DD-83E7-CAABBA448FEE}">
      <dgm:prSet/>
      <dgm:spPr/>
      <dgm:t>
        <a:bodyPr/>
        <a:lstStyle/>
        <a:p>
          <a:endParaRPr lang="en-US"/>
        </a:p>
      </dgm:t>
    </dgm:pt>
    <dgm:pt modelId="{E0859644-06A3-4389-93BC-729AE64A04CE}" type="sibTrans" cxnId="{F3B6BFC9-304A-47DD-83E7-CAABBA448FEE}">
      <dgm:prSet/>
      <dgm:spPr/>
      <dgm:t>
        <a:bodyPr/>
        <a:lstStyle/>
        <a:p>
          <a:endParaRPr lang="en-US"/>
        </a:p>
      </dgm:t>
    </dgm:pt>
    <dgm:pt modelId="{866C6619-E636-4EE8-A9E9-43C51603FC36}">
      <dgm:prSet phldrT="[Text]" custT="1"/>
      <dgm:spPr>
        <a:solidFill>
          <a:srgbClr val="005AA4"/>
        </a:solidFill>
        <a:ln>
          <a:noFill/>
        </a:ln>
      </dgm:spPr>
      <dgm:t>
        <a:bodyPr/>
        <a:lstStyle/>
        <a:p>
          <a:r>
            <a:rPr lang="en-US" sz="1600" baseline="0" dirty="0"/>
            <a:t>Preparing Staff &amp; Students</a:t>
          </a:r>
        </a:p>
      </dgm:t>
    </dgm:pt>
    <dgm:pt modelId="{45B77FE9-50FE-42FA-B6B2-4C01AB867783}" type="parTrans" cxnId="{49C545A1-37C8-4452-B2A2-72CD07108822}">
      <dgm:prSet/>
      <dgm:spPr/>
      <dgm:t>
        <a:bodyPr/>
        <a:lstStyle/>
        <a:p>
          <a:endParaRPr lang="en-US"/>
        </a:p>
      </dgm:t>
    </dgm:pt>
    <dgm:pt modelId="{AD324730-DDFA-4A84-8468-645B1335D30A}" type="sibTrans" cxnId="{49C545A1-37C8-4452-B2A2-72CD07108822}">
      <dgm:prSet/>
      <dgm:spPr/>
      <dgm:t>
        <a:bodyPr/>
        <a:lstStyle/>
        <a:p>
          <a:endParaRPr lang="en-US"/>
        </a:p>
      </dgm:t>
    </dgm:pt>
    <dgm:pt modelId="{AEBF885F-BE37-4954-B666-4607F0EFE7F5}">
      <dgm:prSet phldrT="[Text]" custT="1"/>
      <dgm:spPr>
        <a:solidFill>
          <a:srgbClr val="00AF3F"/>
        </a:solidFill>
        <a:ln>
          <a:noFill/>
        </a:ln>
      </dgm:spPr>
      <dgm:t>
        <a:bodyPr/>
        <a:lstStyle/>
        <a:p>
          <a:r>
            <a:rPr lang="en-US" sz="1600" baseline="0" dirty="0">
              <a:solidFill>
                <a:schemeClr val="tx1"/>
              </a:solidFill>
            </a:rPr>
            <a:t>Monitoring &amp; Enforcement</a:t>
          </a:r>
        </a:p>
      </dgm:t>
    </dgm:pt>
    <dgm:pt modelId="{E3CF7780-EF2E-443E-A42F-1D3E4D90896B}" type="parTrans" cxnId="{80B6FD09-7CD3-4E14-B91E-58EAD0AB4FC2}">
      <dgm:prSet/>
      <dgm:spPr/>
      <dgm:t>
        <a:bodyPr/>
        <a:lstStyle/>
        <a:p>
          <a:endParaRPr lang="en-US"/>
        </a:p>
      </dgm:t>
    </dgm:pt>
    <dgm:pt modelId="{3ABA6DB6-8390-47F4-AA76-CC91D78F7632}" type="sibTrans" cxnId="{80B6FD09-7CD3-4E14-B91E-58EAD0AB4FC2}">
      <dgm:prSet/>
      <dgm:spPr/>
      <dgm:t>
        <a:bodyPr/>
        <a:lstStyle/>
        <a:p>
          <a:endParaRPr lang="en-US"/>
        </a:p>
      </dgm:t>
    </dgm:pt>
    <dgm:pt modelId="{B372C313-A7CD-43BA-814B-D1A281C2854F}">
      <dgm:prSet custT="1"/>
      <dgm:spPr>
        <a:solidFill>
          <a:schemeClr val="accent3">
            <a:lumMod val="20000"/>
            <a:lumOff val="80000"/>
            <a:alpha val="90000"/>
          </a:schemeClr>
        </a:solidFill>
      </dgm:spPr>
      <dgm:t>
        <a:bodyPr/>
        <a:lstStyle/>
        <a:p>
          <a:r>
            <a:rPr lang="en-US" sz="1800" baseline="0" dirty="0"/>
            <a:t>Case Management and Contact Tracing</a:t>
          </a:r>
        </a:p>
      </dgm:t>
    </dgm:pt>
    <dgm:pt modelId="{40B19F46-221E-4FE5-9A33-5D6F20F7F6C8}" type="parTrans" cxnId="{21E13D5A-2489-454D-B20F-BF9627CC81FA}">
      <dgm:prSet/>
      <dgm:spPr/>
      <dgm:t>
        <a:bodyPr/>
        <a:lstStyle/>
        <a:p>
          <a:endParaRPr lang="en-US"/>
        </a:p>
      </dgm:t>
    </dgm:pt>
    <dgm:pt modelId="{2614EB47-8994-496C-8B11-F2222AFC87E6}" type="sibTrans" cxnId="{21E13D5A-2489-454D-B20F-BF9627CC81FA}">
      <dgm:prSet/>
      <dgm:spPr/>
      <dgm:t>
        <a:bodyPr/>
        <a:lstStyle/>
        <a:p>
          <a:endParaRPr lang="en-US"/>
        </a:p>
      </dgm:t>
    </dgm:pt>
    <dgm:pt modelId="{9AE2E037-2FAE-4C7C-8B1D-39A4CB90FFE0}">
      <dgm:prSet custT="1"/>
      <dgm:spPr>
        <a:solidFill>
          <a:schemeClr val="accent3">
            <a:lumMod val="20000"/>
            <a:lumOff val="80000"/>
            <a:alpha val="90000"/>
          </a:schemeClr>
        </a:solidFill>
      </dgm:spPr>
      <dgm:t>
        <a:bodyPr/>
        <a:lstStyle/>
        <a:p>
          <a:r>
            <a:rPr lang="en-US" sz="1800" baseline="0" dirty="0"/>
            <a:t>COVID-19 Response Team</a:t>
          </a:r>
        </a:p>
      </dgm:t>
    </dgm:pt>
    <dgm:pt modelId="{EB73326C-996F-4B92-81D0-B790994FD863}" type="parTrans" cxnId="{11AABE5F-5AFF-49C0-B919-FE32D9AB07C3}">
      <dgm:prSet/>
      <dgm:spPr/>
      <dgm:t>
        <a:bodyPr/>
        <a:lstStyle/>
        <a:p>
          <a:endParaRPr lang="en-US"/>
        </a:p>
      </dgm:t>
    </dgm:pt>
    <dgm:pt modelId="{E686BEA8-B7E3-4938-AA10-E352AD0687C5}" type="sibTrans" cxnId="{11AABE5F-5AFF-49C0-B919-FE32D9AB07C3}">
      <dgm:prSet/>
      <dgm:spPr/>
      <dgm:t>
        <a:bodyPr/>
        <a:lstStyle/>
        <a:p>
          <a:endParaRPr lang="en-US"/>
        </a:p>
      </dgm:t>
    </dgm:pt>
    <dgm:pt modelId="{29CEEFA2-70B7-48FB-AF63-A55311C8DD0D}">
      <dgm:prSet phldrT="[Text]" custT="1"/>
      <dgm:spPr>
        <a:solidFill>
          <a:schemeClr val="tx2">
            <a:lumMod val="20000"/>
            <a:lumOff val="80000"/>
            <a:alpha val="90000"/>
          </a:schemeClr>
        </a:solidFill>
      </dgm:spPr>
      <dgm:t>
        <a:bodyPr/>
        <a:lstStyle/>
        <a:p>
          <a:r>
            <a:rPr lang="en-US" sz="1800" baseline="0" dirty="0"/>
            <a:t>Review safe work practices within each academic program</a:t>
          </a:r>
        </a:p>
      </dgm:t>
    </dgm:pt>
    <dgm:pt modelId="{3F96C7A8-04A7-41AD-A736-5A9539B29760}" type="parTrans" cxnId="{242AA066-9B1A-4155-A06A-9C5C69CA9691}">
      <dgm:prSet/>
      <dgm:spPr/>
      <dgm:t>
        <a:bodyPr/>
        <a:lstStyle/>
        <a:p>
          <a:endParaRPr lang="en-US"/>
        </a:p>
      </dgm:t>
    </dgm:pt>
    <dgm:pt modelId="{A7A16754-1293-4665-800A-A5ED6C8AB491}" type="sibTrans" cxnId="{242AA066-9B1A-4155-A06A-9C5C69CA9691}">
      <dgm:prSet/>
      <dgm:spPr/>
      <dgm:t>
        <a:bodyPr/>
        <a:lstStyle/>
        <a:p>
          <a:endParaRPr lang="en-US"/>
        </a:p>
      </dgm:t>
    </dgm:pt>
    <dgm:pt modelId="{89D476A3-5722-4150-8443-82438424F1E6}">
      <dgm:prSet phldrT="[Text]" custT="1"/>
      <dgm:spPr>
        <a:solidFill>
          <a:schemeClr val="tx2">
            <a:lumMod val="20000"/>
            <a:lumOff val="80000"/>
            <a:alpha val="90000"/>
          </a:schemeClr>
        </a:solidFill>
      </dgm:spPr>
      <dgm:t>
        <a:bodyPr/>
        <a:lstStyle/>
        <a:p>
          <a:r>
            <a:rPr lang="en-US" sz="1800" baseline="0" dirty="0"/>
            <a:t>Awareness Training – Staff and Students</a:t>
          </a:r>
        </a:p>
      </dgm:t>
    </dgm:pt>
    <dgm:pt modelId="{049D4CC2-7DC0-4170-8BF2-12BE740308BA}" type="parTrans" cxnId="{E03A0A9E-115E-4C6F-B7B6-1B3A0EA90AAB}">
      <dgm:prSet/>
      <dgm:spPr/>
      <dgm:t>
        <a:bodyPr/>
        <a:lstStyle/>
        <a:p>
          <a:endParaRPr lang="en-US"/>
        </a:p>
      </dgm:t>
    </dgm:pt>
    <dgm:pt modelId="{4688A0DD-D72D-468F-AD94-F9A46725AC17}" type="sibTrans" cxnId="{E03A0A9E-115E-4C6F-B7B6-1B3A0EA90AAB}">
      <dgm:prSet/>
      <dgm:spPr/>
      <dgm:t>
        <a:bodyPr/>
        <a:lstStyle/>
        <a:p>
          <a:endParaRPr lang="en-US"/>
        </a:p>
      </dgm:t>
    </dgm:pt>
    <dgm:pt modelId="{9694CE9C-58B0-487A-AE44-5FC4D7C31E30}">
      <dgm:prSet phldrT="[Text]" custT="1"/>
      <dgm:spPr>
        <a:solidFill>
          <a:schemeClr val="tx2">
            <a:lumMod val="20000"/>
            <a:lumOff val="80000"/>
            <a:alpha val="90000"/>
          </a:schemeClr>
        </a:solidFill>
      </dgm:spPr>
      <dgm:t>
        <a:bodyPr/>
        <a:lstStyle/>
        <a:p>
          <a:r>
            <a:rPr lang="en-US" sz="1800" baseline="0" dirty="0"/>
            <a:t>Ongoing communication to all staff and students</a:t>
          </a:r>
        </a:p>
      </dgm:t>
    </dgm:pt>
    <dgm:pt modelId="{1662B9B9-6B85-444A-B3EA-E7BF19CF7E26}" type="parTrans" cxnId="{9FD86AA1-C075-45FB-A40C-DAE81566ABE2}">
      <dgm:prSet/>
      <dgm:spPr/>
      <dgm:t>
        <a:bodyPr/>
        <a:lstStyle/>
        <a:p>
          <a:endParaRPr lang="en-US"/>
        </a:p>
      </dgm:t>
    </dgm:pt>
    <dgm:pt modelId="{0D787467-E541-4206-93FF-6FDFAECAC18D}" type="sibTrans" cxnId="{9FD86AA1-C075-45FB-A40C-DAE81566ABE2}">
      <dgm:prSet/>
      <dgm:spPr/>
      <dgm:t>
        <a:bodyPr/>
        <a:lstStyle/>
        <a:p>
          <a:endParaRPr lang="en-US"/>
        </a:p>
      </dgm:t>
    </dgm:pt>
    <dgm:pt modelId="{BD728D81-F0EB-4D99-B20A-24EA046709EA}">
      <dgm:prSet custT="1"/>
      <dgm:spPr>
        <a:solidFill>
          <a:schemeClr val="accent3">
            <a:lumMod val="20000"/>
            <a:lumOff val="80000"/>
            <a:alpha val="90000"/>
          </a:schemeClr>
        </a:solidFill>
      </dgm:spPr>
      <dgm:t>
        <a:bodyPr/>
        <a:lstStyle/>
        <a:p>
          <a:r>
            <a:rPr lang="en-US" sz="1800" baseline="0" dirty="0"/>
            <a:t>Active management of incoming International Students</a:t>
          </a:r>
        </a:p>
      </dgm:t>
    </dgm:pt>
    <dgm:pt modelId="{7B13C94C-8594-4082-AF27-0A2632DC2E4B}" type="parTrans" cxnId="{DEE484D3-1484-4945-937F-F8520DF43640}">
      <dgm:prSet/>
      <dgm:spPr/>
      <dgm:t>
        <a:bodyPr/>
        <a:lstStyle/>
        <a:p>
          <a:endParaRPr lang="en-US"/>
        </a:p>
      </dgm:t>
    </dgm:pt>
    <dgm:pt modelId="{29908828-9A46-4CD4-B42B-95DF2B8BF0D5}" type="sibTrans" cxnId="{DEE484D3-1484-4945-937F-F8520DF43640}">
      <dgm:prSet/>
      <dgm:spPr/>
      <dgm:t>
        <a:bodyPr/>
        <a:lstStyle/>
        <a:p>
          <a:endParaRPr lang="en-US"/>
        </a:p>
      </dgm:t>
    </dgm:pt>
    <dgm:pt modelId="{F69F09B8-6670-4A96-9C29-F252A150789E}">
      <dgm:prSet custT="1"/>
      <dgm:spPr>
        <a:solidFill>
          <a:schemeClr val="accent3">
            <a:lumMod val="20000"/>
            <a:lumOff val="80000"/>
            <a:alpha val="90000"/>
          </a:schemeClr>
        </a:solidFill>
      </dgm:spPr>
      <dgm:t>
        <a:bodyPr/>
        <a:lstStyle/>
        <a:p>
          <a:r>
            <a:rPr lang="en-US" sz="1800" baseline="0" dirty="0"/>
            <a:t>Integration with Toronto Public Health and legislators</a:t>
          </a:r>
        </a:p>
      </dgm:t>
    </dgm:pt>
    <dgm:pt modelId="{4F0D08CF-4548-485D-96C9-624C27A3DA6C}" type="parTrans" cxnId="{3278324B-D2C6-4F65-A6FA-F71F90D163FE}">
      <dgm:prSet/>
      <dgm:spPr/>
      <dgm:t>
        <a:bodyPr/>
        <a:lstStyle/>
        <a:p>
          <a:endParaRPr lang="en-US"/>
        </a:p>
      </dgm:t>
    </dgm:pt>
    <dgm:pt modelId="{D887AEE3-FDBE-4245-8B60-4666FEC682E9}" type="sibTrans" cxnId="{3278324B-D2C6-4F65-A6FA-F71F90D163FE}">
      <dgm:prSet/>
      <dgm:spPr/>
      <dgm:t>
        <a:bodyPr/>
        <a:lstStyle/>
        <a:p>
          <a:endParaRPr lang="en-US"/>
        </a:p>
      </dgm:t>
    </dgm:pt>
    <dgm:pt modelId="{C45A06B1-26D3-4640-8266-1D21BA02CFC3}">
      <dgm:prSet custT="1"/>
      <dgm:spPr>
        <a:solidFill>
          <a:schemeClr val="accent3">
            <a:lumMod val="20000"/>
            <a:lumOff val="80000"/>
            <a:alpha val="90000"/>
          </a:schemeClr>
        </a:solidFill>
      </dgm:spPr>
      <dgm:t>
        <a:bodyPr/>
        <a:lstStyle/>
        <a:p>
          <a:r>
            <a:rPr lang="en-US" sz="1800" baseline="0" dirty="0"/>
            <a:t>Wellness Ambassadors</a:t>
          </a:r>
        </a:p>
      </dgm:t>
    </dgm:pt>
    <dgm:pt modelId="{ED33AB25-2F2D-4F32-ACE4-3B81F0D6BA61}" type="parTrans" cxnId="{FB07F94F-73AB-4FCC-BB95-01896EF3E1AD}">
      <dgm:prSet/>
      <dgm:spPr/>
      <dgm:t>
        <a:bodyPr/>
        <a:lstStyle/>
        <a:p>
          <a:endParaRPr lang="en-US"/>
        </a:p>
      </dgm:t>
    </dgm:pt>
    <dgm:pt modelId="{403EAE6F-DEB6-4945-A2EF-2C3EF43657CA}" type="sibTrans" cxnId="{FB07F94F-73AB-4FCC-BB95-01896EF3E1AD}">
      <dgm:prSet/>
      <dgm:spPr/>
      <dgm:t>
        <a:bodyPr/>
        <a:lstStyle/>
        <a:p>
          <a:endParaRPr lang="en-US"/>
        </a:p>
      </dgm:t>
    </dgm:pt>
    <dgm:pt modelId="{0C7A0ECE-3C9C-4F1E-8892-8CECABE8CA07}">
      <dgm:prSet custT="1"/>
      <dgm:spPr>
        <a:solidFill>
          <a:schemeClr val="accent6">
            <a:lumMod val="20000"/>
            <a:lumOff val="80000"/>
            <a:alpha val="90000"/>
          </a:schemeClr>
        </a:solidFill>
      </dgm:spPr>
      <dgm:t>
        <a:bodyPr/>
        <a:lstStyle/>
        <a:p>
          <a:r>
            <a:rPr lang="en-US" sz="1800" baseline="0" dirty="0"/>
            <a:t>Classroom protocols, personal protective equipment</a:t>
          </a:r>
          <a:endParaRPr lang="en-CA" sz="1800" baseline="0" dirty="0"/>
        </a:p>
      </dgm:t>
    </dgm:pt>
    <dgm:pt modelId="{5F2D0203-931F-4214-A44F-6512DC382E50}" type="parTrans" cxnId="{51A2B1C6-0203-4110-A943-2E8F2D4A7D7F}">
      <dgm:prSet/>
      <dgm:spPr/>
      <dgm:t>
        <a:bodyPr/>
        <a:lstStyle/>
        <a:p>
          <a:endParaRPr lang="en-CA"/>
        </a:p>
      </dgm:t>
    </dgm:pt>
    <dgm:pt modelId="{91619668-77A6-48E7-B629-53B7EDA9C6A6}" type="sibTrans" cxnId="{51A2B1C6-0203-4110-A943-2E8F2D4A7D7F}">
      <dgm:prSet/>
      <dgm:spPr/>
      <dgm:t>
        <a:bodyPr/>
        <a:lstStyle/>
        <a:p>
          <a:endParaRPr lang="en-CA"/>
        </a:p>
      </dgm:t>
    </dgm:pt>
    <dgm:pt modelId="{8947D03F-F9C9-43FE-8AB6-70D2305BF81D}">
      <dgm:prSet phldrT="[Text]" custT="1"/>
      <dgm:spPr>
        <a:solidFill>
          <a:schemeClr val="accent6">
            <a:lumMod val="20000"/>
            <a:lumOff val="80000"/>
            <a:alpha val="90000"/>
          </a:schemeClr>
        </a:solidFill>
      </dgm:spPr>
      <dgm:t>
        <a:bodyPr/>
        <a:lstStyle/>
        <a:p>
          <a:r>
            <a:rPr lang="en-US" sz="1800" baseline="0" dirty="0"/>
            <a:t>Building access controls and screening process</a:t>
          </a:r>
        </a:p>
      </dgm:t>
    </dgm:pt>
    <dgm:pt modelId="{0BB272D4-CD05-4E39-935F-5A5D8BDBF2AB}" type="parTrans" cxnId="{23EE10DC-1595-4D18-8E14-EFF24FFB4BF0}">
      <dgm:prSet/>
      <dgm:spPr/>
      <dgm:t>
        <a:bodyPr/>
        <a:lstStyle/>
        <a:p>
          <a:endParaRPr lang="en-CA"/>
        </a:p>
      </dgm:t>
    </dgm:pt>
    <dgm:pt modelId="{7A321059-275D-40B6-A523-5CB0268B1FEB}" type="sibTrans" cxnId="{23EE10DC-1595-4D18-8E14-EFF24FFB4BF0}">
      <dgm:prSet/>
      <dgm:spPr/>
      <dgm:t>
        <a:bodyPr/>
        <a:lstStyle/>
        <a:p>
          <a:endParaRPr lang="en-CA"/>
        </a:p>
      </dgm:t>
    </dgm:pt>
    <dgm:pt modelId="{009DA571-6D7E-4D24-A565-1B55D656AFF1}">
      <dgm:prSet custT="1"/>
      <dgm:spPr>
        <a:solidFill>
          <a:schemeClr val="accent6">
            <a:lumMod val="20000"/>
            <a:lumOff val="80000"/>
            <a:alpha val="90000"/>
          </a:schemeClr>
        </a:solidFill>
      </dgm:spPr>
      <dgm:t>
        <a:bodyPr/>
        <a:lstStyle/>
        <a:p>
          <a:r>
            <a:rPr lang="en-US" sz="1800" baseline="0" dirty="0"/>
            <a:t>Environmental Assessments</a:t>
          </a:r>
          <a:endParaRPr lang="en-CA" sz="1800" baseline="0" dirty="0"/>
        </a:p>
      </dgm:t>
    </dgm:pt>
    <dgm:pt modelId="{33C913ED-3D27-4164-8A67-6DB128746997}" type="parTrans" cxnId="{79E2A14A-35A0-43CC-B9BF-B2CE4A09F672}">
      <dgm:prSet/>
      <dgm:spPr/>
      <dgm:t>
        <a:bodyPr/>
        <a:lstStyle/>
        <a:p>
          <a:endParaRPr lang="en-CA"/>
        </a:p>
      </dgm:t>
    </dgm:pt>
    <dgm:pt modelId="{62795FC6-9938-4C6C-8F2F-804744A20AF9}" type="sibTrans" cxnId="{79E2A14A-35A0-43CC-B9BF-B2CE4A09F672}">
      <dgm:prSet/>
      <dgm:spPr/>
      <dgm:t>
        <a:bodyPr/>
        <a:lstStyle/>
        <a:p>
          <a:endParaRPr lang="en-CA"/>
        </a:p>
      </dgm:t>
    </dgm:pt>
    <dgm:pt modelId="{F60E8D0C-76A6-4659-A35B-4A6E48E5122C}">
      <dgm:prSet custT="1"/>
      <dgm:spPr>
        <a:solidFill>
          <a:schemeClr val="accent6">
            <a:lumMod val="20000"/>
            <a:lumOff val="80000"/>
            <a:alpha val="90000"/>
          </a:schemeClr>
        </a:solidFill>
      </dgm:spPr>
      <dgm:t>
        <a:bodyPr/>
        <a:lstStyle/>
        <a:p>
          <a:r>
            <a:rPr lang="en-US" sz="1800" baseline="0" dirty="0"/>
            <a:t>Signage, wayfinding, preparation of common space for eating / breaks</a:t>
          </a:r>
          <a:endParaRPr lang="en-CA" sz="1800" baseline="0" dirty="0"/>
        </a:p>
      </dgm:t>
    </dgm:pt>
    <dgm:pt modelId="{7832DB95-3A42-467C-8110-825CE99F166A}" type="parTrans" cxnId="{9C1CDC69-076B-4EEB-B5C6-93CA18380604}">
      <dgm:prSet/>
      <dgm:spPr/>
      <dgm:t>
        <a:bodyPr/>
        <a:lstStyle/>
        <a:p>
          <a:endParaRPr lang="en-CA"/>
        </a:p>
      </dgm:t>
    </dgm:pt>
    <dgm:pt modelId="{86EDAA70-B60F-4C8E-82C8-F59EFFCB63AD}" type="sibTrans" cxnId="{9C1CDC69-076B-4EEB-B5C6-93CA18380604}">
      <dgm:prSet/>
      <dgm:spPr/>
      <dgm:t>
        <a:bodyPr/>
        <a:lstStyle/>
        <a:p>
          <a:endParaRPr lang="en-CA"/>
        </a:p>
      </dgm:t>
    </dgm:pt>
    <dgm:pt modelId="{23318D86-6F25-4480-AEF2-9451DA2F3B4D}">
      <dgm:prSet phldrT="[Text]" custT="1"/>
      <dgm:spPr>
        <a:solidFill>
          <a:schemeClr val="tx2">
            <a:lumMod val="20000"/>
            <a:lumOff val="80000"/>
            <a:alpha val="90000"/>
          </a:schemeClr>
        </a:solidFill>
      </dgm:spPr>
      <dgm:t>
        <a:bodyPr/>
        <a:lstStyle/>
        <a:p>
          <a:r>
            <a:rPr lang="en-US" sz="1800" baseline="0" dirty="0"/>
            <a:t>Collaboration with Vendors, Unions and Joint Health and Safety Committees</a:t>
          </a:r>
        </a:p>
      </dgm:t>
    </dgm:pt>
    <dgm:pt modelId="{DC4396FD-6C4B-4919-8446-B4584859A16D}" type="sibTrans" cxnId="{7A7CCD00-3160-4860-BFDD-1D86DE38201A}">
      <dgm:prSet/>
      <dgm:spPr/>
      <dgm:t>
        <a:bodyPr/>
        <a:lstStyle/>
        <a:p>
          <a:endParaRPr lang="en-US"/>
        </a:p>
      </dgm:t>
    </dgm:pt>
    <dgm:pt modelId="{FB21CA8A-4A07-4DC1-898F-7ADE0607E825}" type="parTrans" cxnId="{7A7CCD00-3160-4860-BFDD-1D86DE38201A}">
      <dgm:prSet/>
      <dgm:spPr/>
      <dgm:t>
        <a:bodyPr/>
        <a:lstStyle/>
        <a:p>
          <a:endParaRPr lang="en-US"/>
        </a:p>
      </dgm:t>
    </dgm:pt>
    <dgm:pt modelId="{0F54C4F4-96E2-45EF-9F2A-F0B385D2944F}" type="pres">
      <dgm:prSet presAssocID="{755D7169-CCCE-4577-B931-E1201C4F3D84}" presName="Name0" presStyleCnt="0">
        <dgm:presLayoutVars>
          <dgm:dir/>
          <dgm:animLvl val="lvl"/>
          <dgm:resizeHandles val="exact"/>
        </dgm:presLayoutVars>
      </dgm:prSet>
      <dgm:spPr/>
    </dgm:pt>
    <dgm:pt modelId="{3A796EAE-0D8A-448D-B3AB-0326F98B7B46}" type="pres">
      <dgm:prSet presAssocID="{287B8E3A-3C21-4623-89ED-89833A0ACAD3}" presName="composite" presStyleCnt="0"/>
      <dgm:spPr/>
    </dgm:pt>
    <dgm:pt modelId="{3D1EFB9D-E7DB-4A9E-8D5B-EAEB68A4B666}" type="pres">
      <dgm:prSet presAssocID="{287B8E3A-3C21-4623-89ED-89833A0ACAD3}" presName="parTx" presStyleLbl="alignNode1" presStyleIdx="0" presStyleCnt="3" custScaleY="81905" custLinFactNeighborY="-10824">
        <dgm:presLayoutVars>
          <dgm:chMax val="0"/>
          <dgm:chPref val="0"/>
          <dgm:bulletEnabled val="1"/>
        </dgm:presLayoutVars>
      </dgm:prSet>
      <dgm:spPr/>
    </dgm:pt>
    <dgm:pt modelId="{77A578AF-7F35-4829-B67E-15C379AFFD39}" type="pres">
      <dgm:prSet presAssocID="{287B8E3A-3C21-4623-89ED-89833A0ACAD3}" presName="desTx" presStyleLbl="alignAccFollowNode1" presStyleIdx="0" presStyleCnt="3">
        <dgm:presLayoutVars>
          <dgm:bulletEnabled val="1"/>
        </dgm:presLayoutVars>
      </dgm:prSet>
      <dgm:spPr/>
    </dgm:pt>
    <dgm:pt modelId="{F9510715-179C-4296-97D8-BCDE5BA90B58}" type="pres">
      <dgm:prSet presAssocID="{E0859644-06A3-4389-93BC-729AE64A04CE}" presName="space" presStyleCnt="0"/>
      <dgm:spPr/>
    </dgm:pt>
    <dgm:pt modelId="{2FE1CE43-2766-4771-AFE4-3A6AA613BBD5}" type="pres">
      <dgm:prSet presAssocID="{866C6619-E636-4EE8-A9E9-43C51603FC36}" presName="composite" presStyleCnt="0"/>
      <dgm:spPr/>
    </dgm:pt>
    <dgm:pt modelId="{85626CC2-53F3-46CE-82BA-39BD351A4C02}" type="pres">
      <dgm:prSet presAssocID="{866C6619-E636-4EE8-A9E9-43C51603FC36}" presName="parTx" presStyleLbl="alignNode1" presStyleIdx="1" presStyleCnt="3" custScaleY="81905" custLinFactNeighborY="-9020">
        <dgm:presLayoutVars>
          <dgm:chMax val="0"/>
          <dgm:chPref val="0"/>
          <dgm:bulletEnabled val="1"/>
        </dgm:presLayoutVars>
      </dgm:prSet>
      <dgm:spPr/>
    </dgm:pt>
    <dgm:pt modelId="{25377EC4-0A5E-42CE-B03F-3D3D36A98097}" type="pres">
      <dgm:prSet presAssocID="{866C6619-E636-4EE8-A9E9-43C51603FC36}" presName="desTx" presStyleLbl="alignAccFollowNode1" presStyleIdx="1" presStyleCnt="3">
        <dgm:presLayoutVars>
          <dgm:bulletEnabled val="1"/>
        </dgm:presLayoutVars>
      </dgm:prSet>
      <dgm:spPr/>
    </dgm:pt>
    <dgm:pt modelId="{6B7CDDE1-401D-4526-B1B9-22857C86EEF5}" type="pres">
      <dgm:prSet presAssocID="{AD324730-DDFA-4A84-8468-645B1335D30A}" presName="space" presStyleCnt="0"/>
      <dgm:spPr/>
    </dgm:pt>
    <dgm:pt modelId="{CB9337D5-EEE0-42ED-BB82-60944E18169F}" type="pres">
      <dgm:prSet presAssocID="{AEBF885F-BE37-4954-B666-4607F0EFE7F5}" presName="composite" presStyleCnt="0"/>
      <dgm:spPr/>
    </dgm:pt>
    <dgm:pt modelId="{040FFFE9-489C-47AE-BFEB-FFAA20560BC7}" type="pres">
      <dgm:prSet presAssocID="{AEBF885F-BE37-4954-B666-4607F0EFE7F5}" presName="parTx" presStyleLbl="alignNode1" presStyleIdx="2" presStyleCnt="3" custScaleY="81905" custLinFactNeighborY="-12627">
        <dgm:presLayoutVars>
          <dgm:chMax val="0"/>
          <dgm:chPref val="0"/>
          <dgm:bulletEnabled val="1"/>
        </dgm:presLayoutVars>
      </dgm:prSet>
      <dgm:spPr/>
    </dgm:pt>
    <dgm:pt modelId="{9907EED7-8A1F-4A77-A10F-E86CAF4DBAFA}" type="pres">
      <dgm:prSet presAssocID="{AEBF885F-BE37-4954-B666-4607F0EFE7F5}" presName="desTx" presStyleLbl="alignAccFollowNode1" presStyleIdx="2" presStyleCnt="3">
        <dgm:presLayoutVars>
          <dgm:bulletEnabled val="1"/>
        </dgm:presLayoutVars>
      </dgm:prSet>
      <dgm:spPr/>
    </dgm:pt>
  </dgm:ptLst>
  <dgm:cxnLst>
    <dgm:cxn modelId="{7A7CCD00-3160-4860-BFDD-1D86DE38201A}" srcId="{866C6619-E636-4EE8-A9E9-43C51603FC36}" destId="{23318D86-6F25-4480-AEF2-9451DA2F3B4D}" srcOrd="3" destOrd="0" parTransId="{FB21CA8A-4A07-4DC1-898F-7ADE0607E825}" sibTransId="{DC4396FD-6C4B-4919-8446-B4584859A16D}"/>
    <dgm:cxn modelId="{43665901-288D-4539-81C7-BC273F4F61F9}" type="presOf" srcId="{89D476A3-5722-4150-8443-82438424F1E6}" destId="{25377EC4-0A5E-42CE-B03F-3D3D36A98097}" srcOrd="0" destOrd="0" presId="urn:microsoft.com/office/officeart/2005/8/layout/hList1"/>
    <dgm:cxn modelId="{80B6FD09-7CD3-4E14-B91E-58EAD0AB4FC2}" srcId="{755D7169-CCCE-4577-B931-E1201C4F3D84}" destId="{AEBF885F-BE37-4954-B666-4607F0EFE7F5}" srcOrd="2" destOrd="0" parTransId="{E3CF7780-EF2E-443E-A42F-1D3E4D90896B}" sibTransId="{3ABA6DB6-8390-47F4-AA76-CC91D78F7632}"/>
    <dgm:cxn modelId="{0CBB5712-E9CC-4FF0-B842-8B8661CED655}" type="presOf" srcId="{BD728D81-F0EB-4D99-B20A-24EA046709EA}" destId="{9907EED7-8A1F-4A77-A10F-E86CAF4DBAFA}" srcOrd="0" destOrd="2" presId="urn:microsoft.com/office/officeart/2005/8/layout/hList1"/>
    <dgm:cxn modelId="{F32FD01A-449E-42E4-AAC0-CC79702ECFE4}" type="presOf" srcId="{B372C313-A7CD-43BA-814B-D1A281C2854F}" destId="{9907EED7-8A1F-4A77-A10F-E86CAF4DBAFA}" srcOrd="0" destOrd="1" presId="urn:microsoft.com/office/officeart/2005/8/layout/hList1"/>
    <dgm:cxn modelId="{270AAB45-FB32-4C3D-93F5-508730A50C27}" type="presOf" srcId="{AEBF885F-BE37-4954-B666-4607F0EFE7F5}" destId="{040FFFE9-489C-47AE-BFEB-FFAA20560BC7}" srcOrd="0" destOrd="0" presId="urn:microsoft.com/office/officeart/2005/8/layout/hList1"/>
    <dgm:cxn modelId="{79E2A14A-35A0-43CC-B9BF-B2CE4A09F672}" srcId="{287B8E3A-3C21-4623-89ED-89833A0ACAD3}" destId="{009DA571-6D7E-4D24-A565-1B55D656AFF1}" srcOrd="1" destOrd="0" parTransId="{33C913ED-3D27-4164-8A67-6DB128746997}" sibTransId="{62795FC6-9938-4C6C-8F2F-804744A20AF9}"/>
    <dgm:cxn modelId="{3278324B-D2C6-4F65-A6FA-F71F90D163FE}" srcId="{AEBF885F-BE37-4954-B666-4607F0EFE7F5}" destId="{F69F09B8-6670-4A96-9C29-F252A150789E}" srcOrd="3" destOrd="0" parTransId="{4F0D08CF-4548-485D-96C9-624C27A3DA6C}" sibTransId="{D887AEE3-FDBE-4245-8B60-4666FEC682E9}"/>
    <dgm:cxn modelId="{FB07F94F-73AB-4FCC-BB95-01896EF3E1AD}" srcId="{AEBF885F-BE37-4954-B666-4607F0EFE7F5}" destId="{C45A06B1-26D3-4640-8266-1D21BA02CFC3}" srcOrd="4" destOrd="0" parTransId="{ED33AB25-2F2D-4F32-ACE4-3B81F0D6BA61}" sibTransId="{403EAE6F-DEB6-4945-A2EF-2C3EF43657CA}"/>
    <dgm:cxn modelId="{21E13D5A-2489-454D-B20F-BF9627CC81FA}" srcId="{AEBF885F-BE37-4954-B666-4607F0EFE7F5}" destId="{B372C313-A7CD-43BA-814B-D1A281C2854F}" srcOrd="1" destOrd="0" parTransId="{40B19F46-221E-4FE5-9A33-5D6F20F7F6C8}" sibTransId="{2614EB47-8994-496C-8B11-F2222AFC87E6}"/>
    <dgm:cxn modelId="{654BFF5A-308D-4351-9A56-EB2F42ACD424}" type="presOf" srcId="{287B8E3A-3C21-4623-89ED-89833A0ACAD3}" destId="{3D1EFB9D-E7DB-4A9E-8D5B-EAEB68A4B666}" srcOrd="0" destOrd="0" presId="urn:microsoft.com/office/officeart/2005/8/layout/hList1"/>
    <dgm:cxn modelId="{11AABE5F-5AFF-49C0-B919-FE32D9AB07C3}" srcId="{AEBF885F-BE37-4954-B666-4607F0EFE7F5}" destId="{9AE2E037-2FAE-4C7C-8B1D-39A4CB90FFE0}" srcOrd="0" destOrd="0" parTransId="{EB73326C-996F-4B92-81D0-B790994FD863}" sibTransId="{E686BEA8-B7E3-4938-AA10-E352AD0687C5}"/>
    <dgm:cxn modelId="{EE341F62-FCB5-41F0-A594-3DA48FB81515}" type="presOf" srcId="{866C6619-E636-4EE8-A9E9-43C51603FC36}" destId="{85626CC2-53F3-46CE-82BA-39BD351A4C02}" srcOrd="0" destOrd="0" presId="urn:microsoft.com/office/officeart/2005/8/layout/hList1"/>
    <dgm:cxn modelId="{6C789362-698D-48CD-A02C-559733CA8FF8}" type="presOf" srcId="{009DA571-6D7E-4D24-A565-1B55D656AFF1}" destId="{77A578AF-7F35-4829-B67E-15C379AFFD39}" srcOrd="0" destOrd="1" presId="urn:microsoft.com/office/officeart/2005/8/layout/hList1"/>
    <dgm:cxn modelId="{242AA066-9B1A-4155-A06A-9C5C69CA9691}" srcId="{866C6619-E636-4EE8-A9E9-43C51603FC36}" destId="{29CEEFA2-70B7-48FB-AF63-A55311C8DD0D}" srcOrd="1" destOrd="0" parTransId="{3F96C7A8-04A7-41AD-A736-5A9539B29760}" sibTransId="{A7A16754-1293-4665-800A-A5ED6C8AB491}"/>
    <dgm:cxn modelId="{9C1CDC69-076B-4EEB-B5C6-93CA18380604}" srcId="{287B8E3A-3C21-4623-89ED-89833A0ACAD3}" destId="{F60E8D0C-76A6-4659-A35B-4A6E48E5122C}" srcOrd="2" destOrd="0" parTransId="{7832DB95-3A42-467C-8110-825CE99F166A}" sibTransId="{86EDAA70-B60F-4C8E-82C8-F59EFFCB63AD}"/>
    <dgm:cxn modelId="{52949484-4D1A-4B6B-9305-EFC57D657756}" type="presOf" srcId="{0C7A0ECE-3C9C-4F1E-8892-8CECABE8CA07}" destId="{77A578AF-7F35-4829-B67E-15C379AFFD39}" srcOrd="0" destOrd="3" presId="urn:microsoft.com/office/officeart/2005/8/layout/hList1"/>
    <dgm:cxn modelId="{0F084892-D61A-49C0-BB5A-7CEB31D69C9C}" type="presOf" srcId="{755D7169-CCCE-4577-B931-E1201C4F3D84}" destId="{0F54C4F4-96E2-45EF-9F2A-F0B385D2944F}" srcOrd="0" destOrd="0" presId="urn:microsoft.com/office/officeart/2005/8/layout/hList1"/>
    <dgm:cxn modelId="{8F12FB96-C9ED-4596-B0B2-0C1FB704BC72}" type="presOf" srcId="{29CEEFA2-70B7-48FB-AF63-A55311C8DD0D}" destId="{25377EC4-0A5E-42CE-B03F-3D3D36A98097}" srcOrd="0" destOrd="1" presId="urn:microsoft.com/office/officeart/2005/8/layout/hList1"/>
    <dgm:cxn modelId="{E03A0A9E-115E-4C6F-B7B6-1B3A0EA90AAB}" srcId="{866C6619-E636-4EE8-A9E9-43C51603FC36}" destId="{89D476A3-5722-4150-8443-82438424F1E6}" srcOrd="0" destOrd="0" parTransId="{049D4CC2-7DC0-4170-8BF2-12BE740308BA}" sibTransId="{4688A0DD-D72D-468F-AD94-F9A46725AC17}"/>
    <dgm:cxn modelId="{49C545A1-37C8-4452-B2A2-72CD07108822}" srcId="{755D7169-CCCE-4577-B931-E1201C4F3D84}" destId="{866C6619-E636-4EE8-A9E9-43C51603FC36}" srcOrd="1" destOrd="0" parTransId="{45B77FE9-50FE-42FA-B6B2-4C01AB867783}" sibTransId="{AD324730-DDFA-4A84-8468-645B1335D30A}"/>
    <dgm:cxn modelId="{9FD86AA1-C075-45FB-A40C-DAE81566ABE2}" srcId="{866C6619-E636-4EE8-A9E9-43C51603FC36}" destId="{9694CE9C-58B0-487A-AE44-5FC4D7C31E30}" srcOrd="2" destOrd="0" parTransId="{1662B9B9-6B85-444A-B3EA-E7BF19CF7E26}" sibTransId="{0D787467-E541-4206-93FF-6FDFAECAC18D}"/>
    <dgm:cxn modelId="{1D40A9AB-BC1C-42AD-8C0F-F70E92CDC8A3}" type="presOf" srcId="{C45A06B1-26D3-4640-8266-1D21BA02CFC3}" destId="{9907EED7-8A1F-4A77-A10F-E86CAF4DBAFA}" srcOrd="0" destOrd="4" presId="urn:microsoft.com/office/officeart/2005/8/layout/hList1"/>
    <dgm:cxn modelId="{552CCCB1-8205-4D9F-A0D1-784732318576}" type="presOf" srcId="{9AE2E037-2FAE-4C7C-8B1D-39A4CB90FFE0}" destId="{9907EED7-8A1F-4A77-A10F-E86CAF4DBAFA}" srcOrd="0" destOrd="0" presId="urn:microsoft.com/office/officeart/2005/8/layout/hList1"/>
    <dgm:cxn modelId="{69B84FBD-38E9-447D-BBCE-4C353776A404}" type="presOf" srcId="{23318D86-6F25-4480-AEF2-9451DA2F3B4D}" destId="{25377EC4-0A5E-42CE-B03F-3D3D36A98097}" srcOrd="0" destOrd="3" presId="urn:microsoft.com/office/officeart/2005/8/layout/hList1"/>
    <dgm:cxn modelId="{B0D35ABE-362E-40B0-82DD-BF41D2211344}" type="presOf" srcId="{F60E8D0C-76A6-4659-A35B-4A6E48E5122C}" destId="{77A578AF-7F35-4829-B67E-15C379AFFD39}" srcOrd="0" destOrd="2" presId="urn:microsoft.com/office/officeart/2005/8/layout/hList1"/>
    <dgm:cxn modelId="{C3AD9EBF-1BEF-47B2-A003-5C69F4E0CDCC}" type="presOf" srcId="{9694CE9C-58B0-487A-AE44-5FC4D7C31E30}" destId="{25377EC4-0A5E-42CE-B03F-3D3D36A98097}" srcOrd="0" destOrd="2" presId="urn:microsoft.com/office/officeart/2005/8/layout/hList1"/>
    <dgm:cxn modelId="{51A2B1C6-0203-4110-A943-2E8F2D4A7D7F}" srcId="{287B8E3A-3C21-4623-89ED-89833A0ACAD3}" destId="{0C7A0ECE-3C9C-4F1E-8892-8CECABE8CA07}" srcOrd="3" destOrd="0" parTransId="{5F2D0203-931F-4214-A44F-6512DC382E50}" sibTransId="{91619668-77A6-48E7-B629-53B7EDA9C6A6}"/>
    <dgm:cxn modelId="{F3B6BFC9-304A-47DD-83E7-CAABBA448FEE}" srcId="{755D7169-CCCE-4577-B931-E1201C4F3D84}" destId="{287B8E3A-3C21-4623-89ED-89833A0ACAD3}" srcOrd="0" destOrd="0" parTransId="{F28BF746-A43C-4255-A794-5B81FFA00887}" sibTransId="{E0859644-06A3-4389-93BC-729AE64A04CE}"/>
    <dgm:cxn modelId="{DEE484D3-1484-4945-937F-F8520DF43640}" srcId="{AEBF885F-BE37-4954-B666-4607F0EFE7F5}" destId="{BD728D81-F0EB-4D99-B20A-24EA046709EA}" srcOrd="2" destOrd="0" parTransId="{7B13C94C-8594-4082-AF27-0A2632DC2E4B}" sibTransId="{29908828-9A46-4CD4-B42B-95DF2B8BF0D5}"/>
    <dgm:cxn modelId="{63BC04D7-45CA-4C43-9C87-4717B4CB3222}" type="presOf" srcId="{8947D03F-F9C9-43FE-8AB6-70D2305BF81D}" destId="{77A578AF-7F35-4829-B67E-15C379AFFD39}" srcOrd="0" destOrd="0" presId="urn:microsoft.com/office/officeart/2005/8/layout/hList1"/>
    <dgm:cxn modelId="{23EE10DC-1595-4D18-8E14-EFF24FFB4BF0}" srcId="{287B8E3A-3C21-4623-89ED-89833A0ACAD3}" destId="{8947D03F-F9C9-43FE-8AB6-70D2305BF81D}" srcOrd="0" destOrd="0" parTransId="{0BB272D4-CD05-4E39-935F-5A5D8BDBF2AB}" sibTransId="{7A321059-275D-40B6-A523-5CB0268B1FEB}"/>
    <dgm:cxn modelId="{4D06B7EC-37B7-433E-BE8F-71050119D6FD}" type="presOf" srcId="{F69F09B8-6670-4A96-9C29-F252A150789E}" destId="{9907EED7-8A1F-4A77-A10F-E86CAF4DBAFA}" srcOrd="0" destOrd="3" presId="urn:microsoft.com/office/officeart/2005/8/layout/hList1"/>
    <dgm:cxn modelId="{F8A92650-30AB-4C77-AE7C-5A6BF7BC450C}" type="presParOf" srcId="{0F54C4F4-96E2-45EF-9F2A-F0B385D2944F}" destId="{3A796EAE-0D8A-448D-B3AB-0326F98B7B46}" srcOrd="0" destOrd="0" presId="urn:microsoft.com/office/officeart/2005/8/layout/hList1"/>
    <dgm:cxn modelId="{04F48BC6-0FDC-410A-AF50-F8FEF0C75362}" type="presParOf" srcId="{3A796EAE-0D8A-448D-B3AB-0326F98B7B46}" destId="{3D1EFB9D-E7DB-4A9E-8D5B-EAEB68A4B666}" srcOrd="0" destOrd="0" presId="urn:microsoft.com/office/officeart/2005/8/layout/hList1"/>
    <dgm:cxn modelId="{6413F5FB-08BE-4160-8101-E4FD2D135327}" type="presParOf" srcId="{3A796EAE-0D8A-448D-B3AB-0326F98B7B46}" destId="{77A578AF-7F35-4829-B67E-15C379AFFD39}" srcOrd="1" destOrd="0" presId="urn:microsoft.com/office/officeart/2005/8/layout/hList1"/>
    <dgm:cxn modelId="{232FDE3A-8633-4D61-A071-993440BAEC53}" type="presParOf" srcId="{0F54C4F4-96E2-45EF-9F2A-F0B385D2944F}" destId="{F9510715-179C-4296-97D8-BCDE5BA90B58}" srcOrd="1" destOrd="0" presId="urn:microsoft.com/office/officeart/2005/8/layout/hList1"/>
    <dgm:cxn modelId="{4CDBB625-E951-4B6E-9C3F-A3CF09097B29}" type="presParOf" srcId="{0F54C4F4-96E2-45EF-9F2A-F0B385D2944F}" destId="{2FE1CE43-2766-4771-AFE4-3A6AA613BBD5}" srcOrd="2" destOrd="0" presId="urn:microsoft.com/office/officeart/2005/8/layout/hList1"/>
    <dgm:cxn modelId="{F7F457A6-A55D-4A9E-812E-0D9966A33EE8}" type="presParOf" srcId="{2FE1CE43-2766-4771-AFE4-3A6AA613BBD5}" destId="{85626CC2-53F3-46CE-82BA-39BD351A4C02}" srcOrd="0" destOrd="0" presId="urn:microsoft.com/office/officeart/2005/8/layout/hList1"/>
    <dgm:cxn modelId="{46D99294-B1EF-4CA0-93B0-0093385FD1D0}" type="presParOf" srcId="{2FE1CE43-2766-4771-AFE4-3A6AA613BBD5}" destId="{25377EC4-0A5E-42CE-B03F-3D3D36A98097}" srcOrd="1" destOrd="0" presId="urn:microsoft.com/office/officeart/2005/8/layout/hList1"/>
    <dgm:cxn modelId="{7B54C8F7-21DC-434F-AFD5-CB9DA6EE3D89}" type="presParOf" srcId="{0F54C4F4-96E2-45EF-9F2A-F0B385D2944F}" destId="{6B7CDDE1-401D-4526-B1B9-22857C86EEF5}" srcOrd="3" destOrd="0" presId="urn:microsoft.com/office/officeart/2005/8/layout/hList1"/>
    <dgm:cxn modelId="{E6D86248-7ADD-4DC3-94F5-A27A87A4E07B}" type="presParOf" srcId="{0F54C4F4-96E2-45EF-9F2A-F0B385D2944F}" destId="{CB9337D5-EEE0-42ED-BB82-60944E18169F}" srcOrd="4" destOrd="0" presId="urn:microsoft.com/office/officeart/2005/8/layout/hList1"/>
    <dgm:cxn modelId="{91627136-506B-471F-98F0-EA68702539A8}" type="presParOf" srcId="{CB9337D5-EEE0-42ED-BB82-60944E18169F}" destId="{040FFFE9-489C-47AE-BFEB-FFAA20560BC7}" srcOrd="0" destOrd="0" presId="urn:microsoft.com/office/officeart/2005/8/layout/hList1"/>
    <dgm:cxn modelId="{335EDE22-E62E-45E0-9908-DB140F48329B}" type="presParOf" srcId="{CB9337D5-EEE0-42ED-BB82-60944E18169F}" destId="{9907EED7-8A1F-4A77-A10F-E86CAF4DBA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EFB9D-E7DB-4A9E-8D5B-EAEB68A4B666}">
      <dsp:nvSpPr>
        <dsp:cNvPr id="0" name=""/>
        <dsp:cNvSpPr/>
      </dsp:nvSpPr>
      <dsp:spPr>
        <a:xfrm>
          <a:off x="3286" y="110010"/>
          <a:ext cx="3203971" cy="648795"/>
        </a:xfrm>
        <a:prstGeom prst="rect">
          <a:avLst/>
        </a:prstGeom>
        <a:solidFill>
          <a:srgbClr val="F682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dirty="0">
              <a:solidFill>
                <a:schemeClr val="tx1"/>
              </a:solidFill>
            </a:rPr>
            <a:t>Physical &amp; Security Preparations</a:t>
          </a:r>
        </a:p>
      </dsp:txBody>
      <dsp:txXfrm>
        <a:off x="3286" y="110010"/>
        <a:ext cx="3203971" cy="648795"/>
      </dsp:txXfrm>
    </dsp:sp>
    <dsp:sp modelId="{77A578AF-7F35-4829-B67E-15C379AFFD39}">
      <dsp:nvSpPr>
        <dsp:cNvPr id="0" name=""/>
        <dsp:cNvSpPr/>
      </dsp:nvSpPr>
      <dsp:spPr>
        <a:xfrm>
          <a:off x="3286" y="772878"/>
          <a:ext cx="3203971" cy="2949030"/>
        </a:xfrm>
        <a:prstGeom prst="rect">
          <a:avLst/>
        </a:prstGeom>
        <a:solidFill>
          <a:schemeClr val="accent6">
            <a:lumMod val="20000"/>
            <a:lumOff val="8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t>Building access controls and screening process</a:t>
          </a:r>
        </a:p>
        <a:p>
          <a:pPr marL="171450" lvl="1" indent="-171450" algn="l" defTabSz="800100">
            <a:lnSpc>
              <a:spcPct val="90000"/>
            </a:lnSpc>
            <a:spcBef>
              <a:spcPct val="0"/>
            </a:spcBef>
            <a:spcAft>
              <a:spcPct val="15000"/>
            </a:spcAft>
            <a:buChar char="•"/>
          </a:pPr>
          <a:r>
            <a:rPr lang="en-US" sz="1800" kern="1200" baseline="0" dirty="0"/>
            <a:t>Environmental Assessments</a:t>
          </a:r>
          <a:endParaRPr lang="en-CA" sz="1800" kern="1200" baseline="0" dirty="0"/>
        </a:p>
        <a:p>
          <a:pPr marL="171450" lvl="1" indent="-171450" algn="l" defTabSz="800100">
            <a:lnSpc>
              <a:spcPct val="90000"/>
            </a:lnSpc>
            <a:spcBef>
              <a:spcPct val="0"/>
            </a:spcBef>
            <a:spcAft>
              <a:spcPct val="15000"/>
            </a:spcAft>
            <a:buChar char="•"/>
          </a:pPr>
          <a:r>
            <a:rPr lang="en-US" sz="1800" kern="1200" baseline="0" dirty="0"/>
            <a:t>Signage, wayfinding, preparation of common space for eating / breaks</a:t>
          </a:r>
          <a:endParaRPr lang="en-CA" sz="1800" kern="1200" baseline="0" dirty="0"/>
        </a:p>
        <a:p>
          <a:pPr marL="171450" lvl="1" indent="-171450" algn="l" defTabSz="800100">
            <a:lnSpc>
              <a:spcPct val="90000"/>
            </a:lnSpc>
            <a:spcBef>
              <a:spcPct val="0"/>
            </a:spcBef>
            <a:spcAft>
              <a:spcPct val="15000"/>
            </a:spcAft>
            <a:buChar char="•"/>
          </a:pPr>
          <a:r>
            <a:rPr lang="en-US" sz="1800" kern="1200" baseline="0" dirty="0"/>
            <a:t>Classroom protocols, personal protective equipment</a:t>
          </a:r>
          <a:endParaRPr lang="en-CA" sz="1800" kern="1200" baseline="0" dirty="0"/>
        </a:p>
      </dsp:txBody>
      <dsp:txXfrm>
        <a:off x="3286" y="772878"/>
        <a:ext cx="3203971" cy="2949030"/>
      </dsp:txXfrm>
    </dsp:sp>
    <dsp:sp modelId="{85626CC2-53F3-46CE-82BA-39BD351A4C02}">
      <dsp:nvSpPr>
        <dsp:cNvPr id="0" name=""/>
        <dsp:cNvSpPr/>
      </dsp:nvSpPr>
      <dsp:spPr>
        <a:xfrm>
          <a:off x="3655814" y="124300"/>
          <a:ext cx="3203971" cy="648795"/>
        </a:xfrm>
        <a:prstGeom prst="rect">
          <a:avLst/>
        </a:prstGeom>
        <a:solidFill>
          <a:srgbClr val="005AA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dirty="0"/>
            <a:t>Preparing Staff &amp; Students</a:t>
          </a:r>
        </a:p>
      </dsp:txBody>
      <dsp:txXfrm>
        <a:off x="3655814" y="124300"/>
        <a:ext cx="3203971" cy="648795"/>
      </dsp:txXfrm>
    </dsp:sp>
    <dsp:sp modelId="{25377EC4-0A5E-42CE-B03F-3D3D36A98097}">
      <dsp:nvSpPr>
        <dsp:cNvPr id="0" name=""/>
        <dsp:cNvSpPr/>
      </dsp:nvSpPr>
      <dsp:spPr>
        <a:xfrm>
          <a:off x="3655814" y="772878"/>
          <a:ext cx="3203971" cy="2949030"/>
        </a:xfrm>
        <a:prstGeom prst="rect">
          <a:avLst/>
        </a:prstGeom>
        <a:solidFill>
          <a:schemeClr val="tx2">
            <a:lumMod val="20000"/>
            <a:lumOff val="8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t>Awareness Training – Staff and Students</a:t>
          </a:r>
        </a:p>
        <a:p>
          <a:pPr marL="171450" lvl="1" indent="-171450" algn="l" defTabSz="800100">
            <a:lnSpc>
              <a:spcPct val="90000"/>
            </a:lnSpc>
            <a:spcBef>
              <a:spcPct val="0"/>
            </a:spcBef>
            <a:spcAft>
              <a:spcPct val="15000"/>
            </a:spcAft>
            <a:buChar char="•"/>
          </a:pPr>
          <a:r>
            <a:rPr lang="en-US" sz="1800" kern="1200" baseline="0" dirty="0"/>
            <a:t>Review safe work practices within each academic program</a:t>
          </a:r>
        </a:p>
        <a:p>
          <a:pPr marL="171450" lvl="1" indent="-171450" algn="l" defTabSz="800100">
            <a:lnSpc>
              <a:spcPct val="90000"/>
            </a:lnSpc>
            <a:spcBef>
              <a:spcPct val="0"/>
            </a:spcBef>
            <a:spcAft>
              <a:spcPct val="15000"/>
            </a:spcAft>
            <a:buChar char="•"/>
          </a:pPr>
          <a:r>
            <a:rPr lang="en-US" sz="1800" kern="1200" baseline="0" dirty="0"/>
            <a:t>Ongoing communication to all staff and students</a:t>
          </a:r>
        </a:p>
        <a:p>
          <a:pPr marL="171450" lvl="1" indent="-171450" algn="l" defTabSz="800100">
            <a:lnSpc>
              <a:spcPct val="90000"/>
            </a:lnSpc>
            <a:spcBef>
              <a:spcPct val="0"/>
            </a:spcBef>
            <a:spcAft>
              <a:spcPct val="15000"/>
            </a:spcAft>
            <a:buChar char="•"/>
          </a:pPr>
          <a:r>
            <a:rPr lang="en-US" sz="1800" kern="1200" baseline="0" dirty="0"/>
            <a:t>Collaboration with Vendors, Unions and Joint Health and Safety Committees</a:t>
          </a:r>
        </a:p>
      </dsp:txBody>
      <dsp:txXfrm>
        <a:off x="3655814" y="772878"/>
        <a:ext cx="3203971" cy="2949030"/>
      </dsp:txXfrm>
    </dsp:sp>
    <dsp:sp modelId="{040FFFE9-489C-47AE-BFEB-FFAA20560BC7}">
      <dsp:nvSpPr>
        <dsp:cNvPr id="0" name=""/>
        <dsp:cNvSpPr/>
      </dsp:nvSpPr>
      <dsp:spPr>
        <a:xfrm>
          <a:off x="7308342" y="95728"/>
          <a:ext cx="3203971" cy="648795"/>
        </a:xfrm>
        <a:prstGeom prst="rect">
          <a:avLst/>
        </a:prstGeom>
        <a:solidFill>
          <a:srgbClr val="00AF3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dirty="0">
              <a:solidFill>
                <a:schemeClr val="tx1"/>
              </a:solidFill>
            </a:rPr>
            <a:t>Monitoring &amp; Enforcement</a:t>
          </a:r>
        </a:p>
      </dsp:txBody>
      <dsp:txXfrm>
        <a:off x="7308342" y="95728"/>
        <a:ext cx="3203971" cy="648795"/>
      </dsp:txXfrm>
    </dsp:sp>
    <dsp:sp modelId="{9907EED7-8A1F-4A77-A10F-E86CAF4DBAFA}">
      <dsp:nvSpPr>
        <dsp:cNvPr id="0" name=""/>
        <dsp:cNvSpPr/>
      </dsp:nvSpPr>
      <dsp:spPr>
        <a:xfrm>
          <a:off x="7308342" y="772878"/>
          <a:ext cx="3203971" cy="2949030"/>
        </a:xfrm>
        <a:prstGeom prst="rect">
          <a:avLst/>
        </a:prstGeom>
        <a:solidFill>
          <a:schemeClr val="accent3">
            <a:lumMod val="20000"/>
            <a:lumOff val="8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t>COVID-19 Response Team</a:t>
          </a:r>
        </a:p>
        <a:p>
          <a:pPr marL="171450" lvl="1" indent="-171450" algn="l" defTabSz="800100">
            <a:lnSpc>
              <a:spcPct val="90000"/>
            </a:lnSpc>
            <a:spcBef>
              <a:spcPct val="0"/>
            </a:spcBef>
            <a:spcAft>
              <a:spcPct val="15000"/>
            </a:spcAft>
            <a:buChar char="•"/>
          </a:pPr>
          <a:r>
            <a:rPr lang="en-US" sz="1800" kern="1200" baseline="0" dirty="0"/>
            <a:t>Case Management and Contact Tracing</a:t>
          </a:r>
        </a:p>
        <a:p>
          <a:pPr marL="171450" lvl="1" indent="-171450" algn="l" defTabSz="800100">
            <a:lnSpc>
              <a:spcPct val="90000"/>
            </a:lnSpc>
            <a:spcBef>
              <a:spcPct val="0"/>
            </a:spcBef>
            <a:spcAft>
              <a:spcPct val="15000"/>
            </a:spcAft>
            <a:buChar char="•"/>
          </a:pPr>
          <a:r>
            <a:rPr lang="en-US" sz="1800" kern="1200" baseline="0" dirty="0"/>
            <a:t>Active management of incoming International Students</a:t>
          </a:r>
        </a:p>
        <a:p>
          <a:pPr marL="171450" lvl="1" indent="-171450" algn="l" defTabSz="800100">
            <a:lnSpc>
              <a:spcPct val="90000"/>
            </a:lnSpc>
            <a:spcBef>
              <a:spcPct val="0"/>
            </a:spcBef>
            <a:spcAft>
              <a:spcPct val="15000"/>
            </a:spcAft>
            <a:buChar char="•"/>
          </a:pPr>
          <a:r>
            <a:rPr lang="en-US" sz="1800" kern="1200" baseline="0" dirty="0"/>
            <a:t>Integration with Toronto Public Health and legislators</a:t>
          </a:r>
        </a:p>
        <a:p>
          <a:pPr marL="171450" lvl="1" indent="-171450" algn="l" defTabSz="800100">
            <a:lnSpc>
              <a:spcPct val="90000"/>
            </a:lnSpc>
            <a:spcBef>
              <a:spcPct val="0"/>
            </a:spcBef>
            <a:spcAft>
              <a:spcPct val="15000"/>
            </a:spcAft>
            <a:buChar char="•"/>
          </a:pPr>
          <a:r>
            <a:rPr lang="en-US" sz="1800" kern="1200" baseline="0" dirty="0"/>
            <a:t>Wellness Ambassadors</a:t>
          </a:r>
        </a:p>
      </dsp:txBody>
      <dsp:txXfrm>
        <a:off x="7308342" y="772878"/>
        <a:ext cx="3203971" cy="29490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D16D7-0A1B-4AE9-B871-DD15F44144D2}" type="datetimeFigureOut">
              <a:rPr lang="en-CA" smtClean="0"/>
              <a:t>2021-04-06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B8FCE-8B74-455A-B971-743EE74C735E}" type="slidenum">
              <a:rPr lang="en-CA" smtClean="0"/>
              <a:t>‹#›</a:t>
            </a:fld>
            <a:endParaRPr lang="en-CA"/>
          </a:p>
        </p:txBody>
      </p:sp>
    </p:spTree>
    <p:extLst>
      <p:ext uri="{BB962C8B-B14F-4D97-AF65-F5344CB8AC3E}">
        <p14:creationId xmlns:p14="http://schemas.microsoft.com/office/powerpoint/2010/main" val="162218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B8FCE-8B74-455A-B971-743EE74C735E}" type="slidenum">
              <a:rPr lang="en-CA" smtClean="0"/>
              <a:t>1</a:t>
            </a:fld>
            <a:endParaRPr lang="en-CA"/>
          </a:p>
        </p:txBody>
      </p:sp>
    </p:spTree>
    <p:extLst>
      <p:ext uri="{BB962C8B-B14F-4D97-AF65-F5344CB8AC3E}">
        <p14:creationId xmlns:p14="http://schemas.microsoft.com/office/powerpoint/2010/main" val="296825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B8FCE-8B74-455A-B971-743EE74C735E}" type="slidenum">
              <a:rPr lang="en-CA" smtClean="0"/>
              <a:t>10</a:t>
            </a:fld>
            <a:endParaRPr lang="en-CA"/>
          </a:p>
        </p:txBody>
      </p:sp>
    </p:spTree>
    <p:extLst>
      <p:ext uri="{BB962C8B-B14F-4D97-AF65-F5344CB8AC3E}">
        <p14:creationId xmlns:p14="http://schemas.microsoft.com/office/powerpoint/2010/main" val="354487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11</a:t>
            </a:fld>
            <a:endParaRPr lang="en-CA"/>
          </a:p>
        </p:txBody>
      </p:sp>
    </p:spTree>
    <p:extLst>
      <p:ext uri="{BB962C8B-B14F-4D97-AF65-F5344CB8AC3E}">
        <p14:creationId xmlns:p14="http://schemas.microsoft.com/office/powerpoint/2010/main" val="84659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12</a:t>
            </a:fld>
            <a:endParaRPr lang="en-CA"/>
          </a:p>
        </p:txBody>
      </p:sp>
    </p:spTree>
    <p:extLst>
      <p:ext uri="{BB962C8B-B14F-4D97-AF65-F5344CB8AC3E}">
        <p14:creationId xmlns:p14="http://schemas.microsoft.com/office/powerpoint/2010/main" val="182291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13</a:t>
            </a:fld>
            <a:endParaRPr lang="en-CA"/>
          </a:p>
        </p:txBody>
      </p:sp>
    </p:spTree>
    <p:extLst>
      <p:ext uri="{BB962C8B-B14F-4D97-AF65-F5344CB8AC3E}">
        <p14:creationId xmlns:p14="http://schemas.microsoft.com/office/powerpoint/2010/main" val="250656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14</a:t>
            </a:fld>
            <a:endParaRPr lang="en-CA"/>
          </a:p>
        </p:txBody>
      </p:sp>
    </p:spTree>
    <p:extLst>
      <p:ext uri="{BB962C8B-B14F-4D97-AF65-F5344CB8AC3E}">
        <p14:creationId xmlns:p14="http://schemas.microsoft.com/office/powerpoint/2010/main" val="206096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15</a:t>
            </a:fld>
            <a:endParaRPr lang="en-CA"/>
          </a:p>
        </p:txBody>
      </p:sp>
    </p:spTree>
    <p:extLst>
      <p:ext uri="{BB962C8B-B14F-4D97-AF65-F5344CB8AC3E}">
        <p14:creationId xmlns:p14="http://schemas.microsoft.com/office/powerpoint/2010/main" val="229712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B8FCE-8B74-455A-B971-743EE74C735E}" type="slidenum">
              <a:rPr lang="en-CA" smtClean="0"/>
              <a:t>16</a:t>
            </a:fld>
            <a:endParaRPr lang="en-CA"/>
          </a:p>
        </p:txBody>
      </p:sp>
    </p:spTree>
    <p:extLst>
      <p:ext uri="{BB962C8B-B14F-4D97-AF65-F5344CB8AC3E}">
        <p14:creationId xmlns:p14="http://schemas.microsoft.com/office/powerpoint/2010/main" val="37368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17</a:t>
            </a:fld>
            <a:endParaRPr lang="en-CA"/>
          </a:p>
        </p:txBody>
      </p:sp>
    </p:spTree>
    <p:extLst>
      <p:ext uri="{BB962C8B-B14F-4D97-AF65-F5344CB8AC3E}">
        <p14:creationId xmlns:p14="http://schemas.microsoft.com/office/powerpoint/2010/main" val="256959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18</a:t>
            </a:fld>
            <a:endParaRPr lang="en-CA"/>
          </a:p>
        </p:txBody>
      </p:sp>
    </p:spTree>
    <p:extLst>
      <p:ext uri="{BB962C8B-B14F-4D97-AF65-F5344CB8AC3E}">
        <p14:creationId xmlns:p14="http://schemas.microsoft.com/office/powerpoint/2010/main" val="460806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19</a:t>
            </a:fld>
            <a:endParaRPr lang="en-CA"/>
          </a:p>
        </p:txBody>
      </p:sp>
    </p:spTree>
    <p:extLst>
      <p:ext uri="{BB962C8B-B14F-4D97-AF65-F5344CB8AC3E}">
        <p14:creationId xmlns:p14="http://schemas.microsoft.com/office/powerpoint/2010/main" val="82475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2</a:t>
            </a:fld>
            <a:endParaRPr lang="en-CA"/>
          </a:p>
        </p:txBody>
      </p:sp>
    </p:spTree>
    <p:extLst>
      <p:ext uri="{BB962C8B-B14F-4D97-AF65-F5344CB8AC3E}">
        <p14:creationId xmlns:p14="http://schemas.microsoft.com/office/powerpoint/2010/main" val="2744077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20</a:t>
            </a:fld>
            <a:endParaRPr lang="en-CA"/>
          </a:p>
        </p:txBody>
      </p:sp>
    </p:spTree>
    <p:extLst>
      <p:ext uri="{BB962C8B-B14F-4D97-AF65-F5344CB8AC3E}">
        <p14:creationId xmlns:p14="http://schemas.microsoft.com/office/powerpoint/2010/main" val="269388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21</a:t>
            </a:fld>
            <a:endParaRPr lang="en-CA"/>
          </a:p>
        </p:txBody>
      </p:sp>
    </p:spTree>
    <p:extLst>
      <p:ext uri="{BB962C8B-B14F-4D97-AF65-F5344CB8AC3E}">
        <p14:creationId xmlns:p14="http://schemas.microsoft.com/office/powerpoint/2010/main" val="361271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22</a:t>
            </a:fld>
            <a:endParaRPr lang="en-CA"/>
          </a:p>
        </p:txBody>
      </p:sp>
    </p:spTree>
    <p:extLst>
      <p:ext uri="{BB962C8B-B14F-4D97-AF65-F5344CB8AC3E}">
        <p14:creationId xmlns:p14="http://schemas.microsoft.com/office/powerpoint/2010/main" val="171095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3</a:t>
            </a:fld>
            <a:endParaRPr lang="en-CA"/>
          </a:p>
        </p:txBody>
      </p:sp>
    </p:spTree>
    <p:extLst>
      <p:ext uri="{BB962C8B-B14F-4D97-AF65-F5344CB8AC3E}">
        <p14:creationId xmlns:p14="http://schemas.microsoft.com/office/powerpoint/2010/main" val="958039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638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5</a:t>
            </a:fld>
            <a:endParaRPr lang="en-CA"/>
          </a:p>
        </p:txBody>
      </p:sp>
    </p:spTree>
    <p:extLst>
      <p:ext uri="{BB962C8B-B14F-4D97-AF65-F5344CB8AC3E}">
        <p14:creationId xmlns:p14="http://schemas.microsoft.com/office/powerpoint/2010/main" val="176478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6</a:t>
            </a:fld>
            <a:endParaRPr lang="en-CA"/>
          </a:p>
        </p:txBody>
      </p:sp>
    </p:spTree>
    <p:extLst>
      <p:ext uri="{BB962C8B-B14F-4D97-AF65-F5344CB8AC3E}">
        <p14:creationId xmlns:p14="http://schemas.microsoft.com/office/powerpoint/2010/main" val="26479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7</a:t>
            </a:fld>
            <a:endParaRPr lang="en-CA"/>
          </a:p>
        </p:txBody>
      </p:sp>
    </p:spTree>
    <p:extLst>
      <p:ext uri="{BB962C8B-B14F-4D97-AF65-F5344CB8AC3E}">
        <p14:creationId xmlns:p14="http://schemas.microsoft.com/office/powerpoint/2010/main" val="378055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8B8FCE-8B74-455A-B971-743EE74C735E}" type="slidenum">
              <a:rPr lang="en-CA" smtClean="0"/>
              <a:t>8</a:t>
            </a:fld>
            <a:endParaRPr lang="en-CA"/>
          </a:p>
        </p:txBody>
      </p:sp>
    </p:spTree>
    <p:extLst>
      <p:ext uri="{BB962C8B-B14F-4D97-AF65-F5344CB8AC3E}">
        <p14:creationId xmlns:p14="http://schemas.microsoft.com/office/powerpoint/2010/main" val="395824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8B8FCE-8B74-455A-B971-743EE74C735E}" type="slidenum">
              <a:rPr lang="en-CA" smtClean="0"/>
              <a:t>9</a:t>
            </a:fld>
            <a:endParaRPr lang="en-CA"/>
          </a:p>
        </p:txBody>
      </p:sp>
    </p:spTree>
    <p:extLst>
      <p:ext uri="{BB962C8B-B14F-4D97-AF65-F5344CB8AC3E}">
        <p14:creationId xmlns:p14="http://schemas.microsoft.com/office/powerpoint/2010/main" val="135250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8047-5F43-445A-9052-CF57823E01A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700124-9B99-4DC6-A7A8-C0C0D5701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A07E0C-C29B-4047-A3E8-9DB201009C9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BE191D0-25FD-4F43-AE35-FFFF29106B1B}"/>
              </a:ext>
            </a:extLst>
          </p:cNvPr>
          <p:cNvSpPr>
            <a:spLocks noGrp="1"/>
          </p:cNvSpPr>
          <p:nvPr>
            <p:ph type="ftr" sz="quarter" idx="11"/>
          </p:nvPr>
        </p:nvSpPr>
        <p:spPr/>
        <p:txBody>
          <a:bodyPr/>
          <a:lstStyle/>
          <a:p>
            <a:pPr>
              <a:defRPr/>
            </a:pPr>
            <a:r>
              <a:rPr lang="en-US"/>
              <a:t>1 of 17</a:t>
            </a:r>
          </a:p>
        </p:txBody>
      </p:sp>
      <p:sp>
        <p:nvSpPr>
          <p:cNvPr id="6" name="Slide Number Placeholder 5">
            <a:extLst>
              <a:ext uri="{FF2B5EF4-FFF2-40B4-BE49-F238E27FC236}">
                <a16:creationId xmlns:a16="http://schemas.microsoft.com/office/drawing/2014/main" id="{756CB8C2-6B36-44D8-8BC5-C46C7E298BB7}"/>
              </a:ext>
            </a:extLst>
          </p:cNvPr>
          <p:cNvSpPr>
            <a:spLocks noGrp="1"/>
          </p:cNvSpPr>
          <p:nvPr>
            <p:ph type="sldNum" sz="quarter" idx="12"/>
          </p:nvPr>
        </p:nvSpPr>
        <p:spPr/>
        <p:txBody>
          <a:bodyPr/>
          <a:lstStyle/>
          <a:p>
            <a:pPr>
              <a:defRPr/>
            </a:pPr>
            <a:fld id="{ACB2484F-9AC7-431F-9627-B963EA9CD53D}" type="slidenum">
              <a:rPr lang="en-US"/>
              <a:pPr>
                <a:defRPr/>
              </a:pPr>
              <a:t>‹#›</a:t>
            </a:fld>
            <a:endParaRPr lang="en-US"/>
          </a:p>
        </p:txBody>
      </p:sp>
    </p:spTree>
    <p:extLst>
      <p:ext uri="{BB962C8B-B14F-4D97-AF65-F5344CB8AC3E}">
        <p14:creationId xmlns:p14="http://schemas.microsoft.com/office/powerpoint/2010/main" val="369785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322109" y="-20109"/>
            <a:ext cx="5547783" cy="810543"/>
          </a:xfrm>
        </p:spPr>
        <p:txBody>
          <a:bodyPr/>
          <a:lstStyle>
            <a:lvl1pPr>
              <a:defRPr sz="5267" b="0" i="0">
                <a:solidFill>
                  <a:schemeClr val="bg1"/>
                </a:solidFill>
                <a:latin typeface="Calibri"/>
                <a:cs typeface="Calibri"/>
              </a:defRPr>
            </a:lvl1pPr>
          </a:lstStyle>
          <a:p>
            <a:endParaRPr/>
          </a:p>
        </p:txBody>
      </p:sp>
      <p:sp>
        <p:nvSpPr>
          <p:cNvPr id="3" name="Holder 3"/>
          <p:cNvSpPr>
            <a:spLocks noGrp="1"/>
          </p:cNvSpPr>
          <p:nvPr>
            <p:ph type="body" idx="1"/>
          </p:nvPr>
        </p:nvSpPr>
        <p:spPr>
          <a:xfrm>
            <a:off x="459317" y="2028826"/>
            <a:ext cx="11262783" cy="492443"/>
          </a:xfrm>
        </p:spPr>
        <p:txBody>
          <a:bodyPr/>
          <a:lstStyle>
            <a:lvl1pPr>
              <a:defRPr sz="3200" b="0" i="0">
                <a:solidFill>
                  <a:schemeClr val="tx1"/>
                </a:solidFill>
                <a:latin typeface="Calibri"/>
                <a:cs typeface="Calibri"/>
              </a:defRPr>
            </a:lvl1pPr>
          </a:lstStyle>
          <a:p>
            <a:endParaRPr/>
          </a:p>
        </p:txBody>
      </p:sp>
      <p:sp>
        <p:nvSpPr>
          <p:cNvPr id="4" name="Holder 4">
            <a:extLst>
              <a:ext uri="{FF2B5EF4-FFF2-40B4-BE49-F238E27FC236}">
                <a16:creationId xmlns:a16="http://schemas.microsoft.com/office/drawing/2014/main" id="{48973657-1CA3-4B48-8CDB-C93D64FF9472}"/>
              </a:ext>
            </a:extLst>
          </p:cNvPr>
          <p:cNvSpPr>
            <a:spLocks noGrp="1"/>
          </p:cNvSpPr>
          <p:nvPr>
            <p:ph type="ftr" sz="quarter" idx="10"/>
          </p:nvPr>
        </p:nvSpPr>
        <p:spPr>
          <a:xfrm>
            <a:off x="2763662" y="4251678"/>
            <a:ext cx="2600678" cy="184666"/>
          </a:xfrm>
        </p:spPr>
        <p:txBody>
          <a:bodyPr/>
          <a:lstStyle>
            <a:lvl1pPr>
              <a:defRPr/>
            </a:lvl1pPr>
          </a:lstStyle>
          <a:p>
            <a:pPr defTabSz="609630">
              <a:defRPr/>
            </a:pPr>
            <a:endParaRPr lang="en-CA" sz="1200">
              <a:solidFill>
                <a:prstClr val="black">
                  <a:tint val="75000"/>
                </a:prstClr>
              </a:solidFill>
            </a:endParaRPr>
          </a:p>
        </p:txBody>
      </p:sp>
      <p:sp>
        <p:nvSpPr>
          <p:cNvPr id="5" name="Holder 5">
            <a:extLst>
              <a:ext uri="{FF2B5EF4-FFF2-40B4-BE49-F238E27FC236}">
                <a16:creationId xmlns:a16="http://schemas.microsoft.com/office/drawing/2014/main" id="{51BCDEB1-70B6-4846-B365-BF2AD2CBA214}"/>
              </a:ext>
            </a:extLst>
          </p:cNvPr>
          <p:cNvSpPr>
            <a:spLocks noGrp="1"/>
          </p:cNvSpPr>
          <p:nvPr>
            <p:ph type="dt" sz="half" idx="11"/>
          </p:nvPr>
        </p:nvSpPr>
        <p:spPr>
          <a:xfrm>
            <a:off x="406401" y="4251678"/>
            <a:ext cx="1869722" cy="184666"/>
          </a:xfrm>
        </p:spPr>
        <p:txBody>
          <a:bodyPr/>
          <a:lstStyle>
            <a:lvl1pPr>
              <a:defRPr/>
            </a:lvl1pPr>
          </a:lstStyle>
          <a:p>
            <a:pPr defTabSz="609630">
              <a:defRPr/>
            </a:pPr>
            <a:fld id="{B8AF238C-51A9-204F-99BA-117AB9C39D6A}" type="datetimeFigureOut">
              <a:rPr lang="en-US" sz="1200" smtClean="0">
                <a:solidFill>
                  <a:prstClr val="black">
                    <a:tint val="75000"/>
                  </a:prstClr>
                </a:solidFill>
              </a:rPr>
              <a:pPr defTabSz="609630">
                <a:defRPr/>
              </a:pPr>
              <a:t>4/6/21</a:t>
            </a:fld>
            <a:endParaRPr lang="en-US" sz="1200">
              <a:solidFill>
                <a:prstClr val="black">
                  <a:tint val="75000"/>
                </a:prstClr>
              </a:solidFill>
            </a:endParaRPr>
          </a:p>
        </p:txBody>
      </p:sp>
      <p:sp>
        <p:nvSpPr>
          <p:cNvPr id="6" name="Holder 6">
            <a:extLst>
              <a:ext uri="{FF2B5EF4-FFF2-40B4-BE49-F238E27FC236}">
                <a16:creationId xmlns:a16="http://schemas.microsoft.com/office/drawing/2014/main" id="{AC7DFDB1-F4F3-7143-B42A-8A707422BB3B}"/>
              </a:ext>
            </a:extLst>
          </p:cNvPr>
          <p:cNvSpPr>
            <a:spLocks noGrp="1"/>
          </p:cNvSpPr>
          <p:nvPr>
            <p:ph type="sldNum" sz="quarter" idx="12"/>
          </p:nvPr>
        </p:nvSpPr>
        <p:spPr/>
        <p:txBody>
          <a:bodyPr/>
          <a:lstStyle>
            <a:lvl1pPr>
              <a:defRPr/>
            </a:lvl1pPr>
          </a:lstStyle>
          <a:p>
            <a:pPr defTabSz="609630" fontAlgn="base">
              <a:spcBef>
                <a:spcPct val="0"/>
              </a:spcBef>
              <a:spcAft>
                <a:spcPct val="0"/>
              </a:spcAft>
              <a:defRPr/>
            </a:pPr>
            <a:fld id="{C439A2C6-0641-2649-9828-4391B5397304}" type="slidenum">
              <a:rPr lang="en-US" altLang="en-US" smtClean="0"/>
              <a:pPr defTabSz="609630" fontAlgn="base">
                <a:spcBef>
                  <a:spcPct val="0"/>
                </a:spcBef>
                <a:spcAft>
                  <a:spcPct val="0"/>
                </a:spcAft>
                <a:defRPr/>
              </a:pPr>
              <a:t>‹#›</a:t>
            </a:fld>
            <a:endParaRPr lang="en-US" altLang="en-US"/>
          </a:p>
        </p:txBody>
      </p:sp>
    </p:spTree>
    <p:extLst>
      <p:ext uri="{BB962C8B-B14F-4D97-AF65-F5344CB8AC3E}">
        <p14:creationId xmlns:p14="http://schemas.microsoft.com/office/powerpoint/2010/main" val="92520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0"/>
            <a:ext cx="6095999" cy="67116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9535" y="3099489"/>
            <a:ext cx="4438925" cy="1061358"/>
          </a:xfrm>
          <a:prstGeom prst="rect">
            <a:avLst/>
          </a:prstGeom>
        </p:spPr>
        <p:txBody>
          <a:bodyPr anchor="b" anchorCtr="0"/>
          <a:lstStyle>
            <a:lvl1pPr algn="ctr">
              <a:defRPr sz="3600"/>
            </a:lvl1pPr>
          </a:lstStyle>
          <a:p>
            <a:r>
              <a:rPr lang="en-US"/>
              <a:t>Click to edit Master title style</a:t>
            </a:r>
          </a:p>
        </p:txBody>
      </p:sp>
      <p:sp>
        <p:nvSpPr>
          <p:cNvPr id="4" name="Text Placeholder 3"/>
          <p:cNvSpPr>
            <a:spLocks noGrp="1"/>
          </p:cNvSpPr>
          <p:nvPr>
            <p:ph type="body" sz="half" idx="2" hasCustomPrompt="1"/>
          </p:nvPr>
        </p:nvSpPr>
        <p:spPr>
          <a:xfrm>
            <a:off x="889536" y="4451358"/>
            <a:ext cx="4438925" cy="884021"/>
          </a:xfrm>
        </p:spPr>
        <p:txBody>
          <a:bodyPr>
            <a:noAutofit/>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8" name="Straight Connector 7"/>
          <p:cNvCxnSpPr>
            <a:cxnSpLocks/>
          </p:cNvCxnSpPr>
          <p:nvPr userDrawn="1"/>
        </p:nvCxnSpPr>
        <p:spPr>
          <a:xfrm>
            <a:off x="895886" y="4307151"/>
            <a:ext cx="4432575" cy="0"/>
          </a:xfrm>
          <a:prstGeom prst="line">
            <a:avLst/>
          </a:prstGeom>
          <a:ln w="38100" cap="sq" cmpd="sng">
            <a:solidFill>
              <a:srgbClr val="005293"/>
            </a:solidFill>
          </a:ln>
        </p:spPr>
        <p:style>
          <a:lnRef idx="1">
            <a:schemeClr val="accent1"/>
          </a:lnRef>
          <a:fillRef idx="0">
            <a:schemeClr val="accent1"/>
          </a:fillRef>
          <a:effectRef idx="0">
            <a:schemeClr val="accent1"/>
          </a:effectRef>
          <a:fontRef idx="minor">
            <a:schemeClr val="tx1"/>
          </a:fontRef>
        </p:style>
      </p:cxnSp>
      <p:sp>
        <p:nvSpPr>
          <p:cNvPr id="10" name="Picture Placeholder 6"/>
          <p:cNvSpPr>
            <a:spLocks noGrp="1"/>
          </p:cNvSpPr>
          <p:nvPr>
            <p:ph type="pic" sz="quarter" idx="10" hasCustomPrompt="1"/>
          </p:nvPr>
        </p:nvSpPr>
        <p:spPr>
          <a:xfrm>
            <a:off x="2100997" y="1311810"/>
            <a:ext cx="2015999" cy="1296000"/>
          </a:xfrm>
          <a:solidFill>
            <a:schemeClr val="bg1">
              <a:lumMod val="85000"/>
            </a:schemeClr>
          </a:solidFill>
        </p:spPr>
        <p:txBody>
          <a:bodyPr/>
          <a:lstStyle>
            <a:lvl1pPr>
              <a:defRPr/>
            </a:lvl1pPr>
          </a:lstStyle>
          <a:p>
            <a:r>
              <a:rPr lang="en-US"/>
              <a:t>Logo</a:t>
            </a:r>
          </a:p>
        </p:txBody>
      </p:sp>
    </p:spTree>
    <p:extLst>
      <p:ext uri="{BB962C8B-B14F-4D97-AF65-F5344CB8AC3E}">
        <p14:creationId xmlns:p14="http://schemas.microsoft.com/office/powerpoint/2010/main" val="13043800"/>
      </p:ext>
    </p:extLst>
  </p:cSld>
  <p:clrMapOvr>
    <a:masterClrMapping/>
  </p:clrMapOvr>
  <p:extLst>
    <p:ext uri="{DCECCB84-F9BA-43D5-87BE-67443E8EF086}">
      <p15:sldGuideLst xmlns:p15="http://schemas.microsoft.com/office/powerpoint/2012/main">
        <p15:guide id="1" orient="horz" pos="143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09600" y="1447800"/>
            <a:ext cx="11277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57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pPr>
              <a:defRPr/>
            </a:pPr>
            <a:endParaRPr lang="en-US"/>
          </a:p>
        </p:txBody>
      </p:sp>
      <p:sp>
        <p:nvSpPr>
          <p:cNvPr id="10957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8" charset="0"/>
              </a:defRPr>
            </a:lvl1pPr>
          </a:lstStyle>
          <a:p>
            <a:pPr>
              <a:defRPr/>
            </a:pPr>
            <a:r>
              <a:rPr lang="en-US"/>
              <a:t>1 of 17</a:t>
            </a:r>
          </a:p>
        </p:txBody>
      </p:sp>
      <p:sp>
        <p:nvSpPr>
          <p:cNvPr id="109574" name="Rectangle 6"/>
          <p:cNvSpPr>
            <a:spLocks noGrp="1" noChangeArrowheads="1"/>
          </p:cNvSpPr>
          <p:nvPr>
            <p:ph type="sldNum" sz="quarter" idx="4"/>
          </p:nvPr>
        </p:nvSpPr>
        <p:spPr bwMode="auto">
          <a:xfrm>
            <a:off x="93472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1"/>
            </a:lvl1pPr>
          </a:lstStyle>
          <a:p>
            <a:pPr>
              <a:defRPr/>
            </a:pPr>
            <a:fld id="{ACB2484F-9AC7-431F-9627-B963EA9CD53D}" type="slidenum">
              <a:rPr lang="en-US"/>
              <a:pPr>
                <a:defRPr/>
              </a:pPr>
              <a:t>‹#›</a:t>
            </a:fld>
            <a:endParaRPr lang="en-US"/>
          </a:p>
        </p:txBody>
      </p:sp>
    </p:spTree>
    <p:extLst>
      <p:ext uri="{BB962C8B-B14F-4D97-AF65-F5344CB8AC3E}">
        <p14:creationId xmlns:p14="http://schemas.microsoft.com/office/powerpoint/2010/main" val="236894240"/>
      </p:ext>
    </p:extLst>
  </p:cSld>
  <p:clrMap bg1="lt1" tx1="dk1" bg2="lt2" tx2="dk2" accent1="accent1" accent2="accent2" accent3="accent3" accent4="accent4" accent5="accent5" accent6="accent6" hlink="hlink" folHlink="folHlink"/>
  <p:sldLayoutIdLst>
    <p:sldLayoutId id="2147483671" r:id="rId1"/>
  </p:sldLayoutIdLst>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Frutiger-Cn" pitchFamily="2" charset="0"/>
        </a:defRPr>
      </a:lvl2pPr>
      <a:lvl3pPr algn="l" rtl="0" eaLnBrk="0" fontAlgn="base" hangingPunct="0">
        <a:spcBef>
          <a:spcPct val="0"/>
        </a:spcBef>
        <a:spcAft>
          <a:spcPct val="0"/>
        </a:spcAft>
        <a:defRPr sz="4400" b="1">
          <a:solidFill>
            <a:schemeClr val="bg1"/>
          </a:solidFill>
          <a:latin typeface="Frutiger-Cn" pitchFamily="2" charset="0"/>
        </a:defRPr>
      </a:lvl3pPr>
      <a:lvl4pPr algn="l" rtl="0" eaLnBrk="0" fontAlgn="base" hangingPunct="0">
        <a:spcBef>
          <a:spcPct val="0"/>
        </a:spcBef>
        <a:spcAft>
          <a:spcPct val="0"/>
        </a:spcAft>
        <a:defRPr sz="4400" b="1">
          <a:solidFill>
            <a:schemeClr val="bg1"/>
          </a:solidFill>
          <a:latin typeface="Frutiger-Cn" pitchFamily="2" charset="0"/>
        </a:defRPr>
      </a:lvl4pPr>
      <a:lvl5pPr algn="l" rtl="0" eaLnBrk="0" fontAlgn="base" hangingPunct="0">
        <a:spcBef>
          <a:spcPct val="0"/>
        </a:spcBef>
        <a:spcAft>
          <a:spcPct val="0"/>
        </a:spcAft>
        <a:defRPr sz="4400" b="1">
          <a:solidFill>
            <a:schemeClr val="bg1"/>
          </a:solidFill>
          <a:latin typeface="Frutiger-Cn" pitchFamily="2" charset="0"/>
        </a:defRPr>
      </a:lvl5pPr>
      <a:lvl6pPr marL="457200" algn="l" rtl="0" fontAlgn="base">
        <a:spcBef>
          <a:spcPct val="0"/>
        </a:spcBef>
        <a:spcAft>
          <a:spcPct val="0"/>
        </a:spcAft>
        <a:defRPr sz="4400" b="1">
          <a:solidFill>
            <a:schemeClr val="bg1"/>
          </a:solidFill>
          <a:latin typeface="Frutiger-Cn" pitchFamily="2" charset="0"/>
        </a:defRPr>
      </a:lvl6pPr>
      <a:lvl7pPr marL="914400" algn="l" rtl="0" fontAlgn="base">
        <a:spcBef>
          <a:spcPct val="0"/>
        </a:spcBef>
        <a:spcAft>
          <a:spcPct val="0"/>
        </a:spcAft>
        <a:defRPr sz="4400" b="1">
          <a:solidFill>
            <a:schemeClr val="bg1"/>
          </a:solidFill>
          <a:latin typeface="Frutiger-Cn" pitchFamily="2" charset="0"/>
        </a:defRPr>
      </a:lvl7pPr>
      <a:lvl8pPr marL="1371600" algn="l" rtl="0" fontAlgn="base">
        <a:spcBef>
          <a:spcPct val="0"/>
        </a:spcBef>
        <a:spcAft>
          <a:spcPct val="0"/>
        </a:spcAft>
        <a:defRPr sz="4400" b="1">
          <a:solidFill>
            <a:schemeClr val="bg1"/>
          </a:solidFill>
          <a:latin typeface="Frutiger-Cn" pitchFamily="2" charset="0"/>
        </a:defRPr>
      </a:lvl8pPr>
      <a:lvl9pPr marL="1828800" algn="l" rtl="0" fontAlgn="base">
        <a:spcBef>
          <a:spcPct val="0"/>
        </a:spcBef>
        <a:spcAft>
          <a:spcPct val="0"/>
        </a:spcAft>
        <a:defRPr sz="4400" b="1">
          <a:solidFill>
            <a:schemeClr val="bg1"/>
          </a:solidFill>
          <a:latin typeface="Frutiger-Cn"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a:extLst>
              <a:ext uri="{FF2B5EF4-FFF2-40B4-BE49-F238E27FC236}">
                <a16:creationId xmlns:a16="http://schemas.microsoft.com/office/drawing/2014/main" id="{9EBD6308-9C53-F741-B69B-CF23F7047960}"/>
              </a:ext>
            </a:extLst>
          </p:cNvPr>
          <p:cNvSpPr>
            <a:spLocks/>
          </p:cNvSpPr>
          <p:nvPr/>
        </p:nvSpPr>
        <p:spPr bwMode="auto">
          <a:xfrm>
            <a:off x="0" y="0"/>
            <a:ext cx="12192000" cy="1087967"/>
          </a:xfrm>
          <a:custGeom>
            <a:avLst/>
            <a:gdLst>
              <a:gd name="T0" fmla="*/ 0 w 18288000"/>
              <a:gd name="T1" fmla="*/ 1627131 h 1632585"/>
              <a:gd name="T2" fmla="*/ 18288000 w 18288000"/>
              <a:gd name="T3" fmla="*/ 1627131 h 1632585"/>
              <a:gd name="T4" fmla="*/ 18288000 w 18288000"/>
              <a:gd name="T5" fmla="*/ 0 h 1632585"/>
              <a:gd name="T6" fmla="*/ 0 w 18288000"/>
              <a:gd name="T7" fmla="*/ 0 h 1632585"/>
              <a:gd name="T8" fmla="*/ 0 w 18288000"/>
              <a:gd name="T9" fmla="*/ 1627131 h 16325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88000" h="1632585">
                <a:moveTo>
                  <a:pt x="0" y="1632203"/>
                </a:moveTo>
                <a:lnTo>
                  <a:pt x="18288000" y="1632203"/>
                </a:lnTo>
                <a:lnTo>
                  <a:pt x="18288000" y="0"/>
                </a:lnTo>
                <a:lnTo>
                  <a:pt x="0" y="0"/>
                </a:lnTo>
                <a:lnTo>
                  <a:pt x="0" y="1632203"/>
                </a:lnTo>
                <a:close/>
              </a:path>
            </a:pathLst>
          </a:custGeom>
          <a:solidFill>
            <a:srgbClr val="005AA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1200"/>
          </a:p>
        </p:txBody>
      </p:sp>
      <p:sp>
        <p:nvSpPr>
          <p:cNvPr id="1027" name="bk object 17">
            <a:extLst>
              <a:ext uri="{FF2B5EF4-FFF2-40B4-BE49-F238E27FC236}">
                <a16:creationId xmlns:a16="http://schemas.microsoft.com/office/drawing/2014/main" id="{4E85F0B4-46C8-9549-9429-6789161B4CDF}"/>
              </a:ext>
            </a:extLst>
          </p:cNvPr>
          <p:cNvSpPr>
            <a:spLocks noChangeArrowheads="1"/>
          </p:cNvSpPr>
          <p:nvPr/>
        </p:nvSpPr>
        <p:spPr bwMode="auto">
          <a:xfrm>
            <a:off x="0" y="0"/>
            <a:ext cx="1688042" cy="108796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200"/>
          </a:p>
        </p:txBody>
      </p:sp>
      <p:sp>
        <p:nvSpPr>
          <p:cNvPr id="1028" name="bk object 18">
            <a:extLst>
              <a:ext uri="{FF2B5EF4-FFF2-40B4-BE49-F238E27FC236}">
                <a16:creationId xmlns:a16="http://schemas.microsoft.com/office/drawing/2014/main" id="{A8BD11AC-7E18-504D-B416-E441D2A11725}"/>
              </a:ext>
            </a:extLst>
          </p:cNvPr>
          <p:cNvSpPr>
            <a:spLocks noChangeArrowheads="1"/>
          </p:cNvSpPr>
          <p:nvPr/>
        </p:nvSpPr>
        <p:spPr bwMode="auto">
          <a:xfrm>
            <a:off x="0" y="6698192"/>
            <a:ext cx="12192000" cy="159808"/>
          </a:xfrm>
          <a:prstGeom prst="rect">
            <a:avLst/>
          </a:prstGeom>
          <a:blipFill dpi="0" rotWithShape="1">
            <a:blip r:embed="rId4"/>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200"/>
          </a:p>
        </p:txBody>
      </p:sp>
      <p:sp>
        <p:nvSpPr>
          <p:cNvPr id="1029" name="Holder 2">
            <a:extLst>
              <a:ext uri="{FF2B5EF4-FFF2-40B4-BE49-F238E27FC236}">
                <a16:creationId xmlns:a16="http://schemas.microsoft.com/office/drawing/2014/main" id="{FFCE4388-48F0-4740-AC19-4092F6E3C7A1}"/>
              </a:ext>
            </a:extLst>
          </p:cNvPr>
          <p:cNvSpPr>
            <a:spLocks noGrp="1"/>
          </p:cNvSpPr>
          <p:nvPr>
            <p:ph type="title"/>
          </p:nvPr>
        </p:nvSpPr>
        <p:spPr bwMode="auto">
          <a:xfrm>
            <a:off x="3322109" y="-20109"/>
            <a:ext cx="5547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30" name="Holder 3">
            <a:extLst>
              <a:ext uri="{FF2B5EF4-FFF2-40B4-BE49-F238E27FC236}">
                <a16:creationId xmlns:a16="http://schemas.microsoft.com/office/drawing/2014/main" id="{3BC372A2-E157-A64D-B747-8EE58A703E92}"/>
              </a:ext>
            </a:extLst>
          </p:cNvPr>
          <p:cNvSpPr>
            <a:spLocks noGrp="1"/>
          </p:cNvSpPr>
          <p:nvPr>
            <p:ph type="body" idx="1"/>
          </p:nvPr>
        </p:nvSpPr>
        <p:spPr bwMode="auto">
          <a:xfrm>
            <a:off x="459317" y="2028826"/>
            <a:ext cx="11262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a:extLst>
              <a:ext uri="{FF2B5EF4-FFF2-40B4-BE49-F238E27FC236}">
                <a16:creationId xmlns:a16="http://schemas.microsoft.com/office/drawing/2014/main" id="{DCE5702A-7F68-5442-8251-6F85F50EAFA5}"/>
              </a:ext>
            </a:extLst>
          </p:cNvPr>
          <p:cNvSpPr>
            <a:spLocks noGrp="1"/>
          </p:cNvSpPr>
          <p:nvPr>
            <p:ph type="ftr" sz="quarter" idx="5"/>
          </p:nvPr>
        </p:nvSpPr>
        <p:spPr>
          <a:xfrm>
            <a:off x="4145492" y="6377517"/>
            <a:ext cx="3901017" cy="276999"/>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a:extLst>
              <a:ext uri="{FF2B5EF4-FFF2-40B4-BE49-F238E27FC236}">
                <a16:creationId xmlns:a16="http://schemas.microsoft.com/office/drawing/2014/main" id="{9B87AEC5-27FA-274C-82D3-AD8B808B5B11}"/>
              </a:ext>
            </a:extLst>
          </p:cNvPr>
          <p:cNvSpPr>
            <a:spLocks noGrp="1"/>
          </p:cNvSpPr>
          <p:nvPr>
            <p:ph type="dt" sz="half" idx="6"/>
          </p:nvPr>
        </p:nvSpPr>
        <p:spPr>
          <a:xfrm>
            <a:off x="609601" y="6377517"/>
            <a:ext cx="2804583" cy="276999"/>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fld id="{727EEA82-51DC-5642-B370-EA73DCF2D4A4}" type="datetimeFigureOut">
              <a:rPr lang="en-US"/>
              <a:pPr>
                <a:defRPr/>
              </a:pPr>
              <a:t>4/6/21</a:t>
            </a:fld>
            <a:endParaRPr lang="en-US"/>
          </a:p>
        </p:txBody>
      </p:sp>
      <p:sp>
        <p:nvSpPr>
          <p:cNvPr id="6" name="Holder 6">
            <a:extLst>
              <a:ext uri="{FF2B5EF4-FFF2-40B4-BE49-F238E27FC236}">
                <a16:creationId xmlns:a16="http://schemas.microsoft.com/office/drawing/2014/main" id="{05A14562-845F-524F-882F-6E0CCC21C829}"/>
              </a:ext>
            </a:extLst>
          </p:cNvPr>
          <p:cNvSpPr>
            <a:spLocks noGrp="1"/>
          </p:cNvSpPr>
          <p:nvPr>
            <p:ph type="sldNum" sz="quarter" idx="7"/>
          </p:nvPr>
        </p:nvSpPr>
        <p:spPr>
          <a:xfrm>
            <a:off x="11113559" y="6398684"/>
            <a:ext cx="119591" cy="500137"/>
          </a:xfrm>
          <a:prstGeom prst="rect">
            <a:avLst/>
          </a:prstGeom>
        </p:spPr>
        <p:txBody>
          <a:bodyPr vert="horz" wrap="square" lIns="0" tIns="0" rIns="0" bIns="0" numCol="1" anchor="t" anchorCtr="0" compatLnSpc="1">
            <a:prstTxWarp prst="textNoShape">
              <a:avLst/>
            </a:prstTxWarp>
            <a:spAutoFit/>
          </a:bodyPr>
          <a:lstStyle>
            <a:lvl1pPr marL="16934" eaLnBrk="1" hangingPunct="1">
              <a:lnSpc>
                <a:spcPts val="1333"/>
              </a:lnSpc>
              <a:defRPr sz="1333" smtClean="0">
                <a:solidFill>
                  <a:srgbClr val="888888"/>
                </a:solidFill>
                <a:cs typeface="Calibri" panose="020F0502020204030204" pitchFamily="34" charset="0"/>
              </a:defRPr>
            </a:lvl1pPr>
          </a:lstStyle>
          <a:p>
            <a:pPr>
              <a:defRPr/>
            </a:pPr>
            <a:fld id="{A0FF1834-4559-2E4A-8D85-17535C76886D}" type="slidenum">
              <a:rPr lang="en-US" altLang="en-US"/>
              <a:pPr>
                <a:defRPr/>
              </a:pPr>
              <a:t>‹#›</a:t>
            </a:fld>
            <a:endParaRPr lang="en-US" altLang="en-US"/>
          </a:p>
        </p:txBody>
      </p:sp>
    </p:spTree>
    <p:extLst>
      <p:ext uri="{BB962C8B-B14F-4D97-AF65-F5344CB8AC3E}">
        <p14:creationId xmlns:p14="http://schemas.microsoft.com/office/powerpoint/2010/main" val="4136502090"/>
      </p:ext>
    </p:extLst>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304815" algn="ctr" rtl="0" eaLnBrk="0" fontAlgn="base" hangingPunct="0">
        <a:spcBef>
          <a:spcPct val="0"/>
        </a:spcBef>
        <a:spcAft>
          <a:spcPct val="0"/>
        </a:spcAft>
        <a:defRPr>
          <a:solidFill>
            <a:schemeClr val="tx2"/>
          </a:solidFill>
          <a:latin typeface="Calibri" panose="020F0502020204030204" pitchFamily="34" charset="0"/>
        </a:defRPr>
      </a:lvl6pPr>
      <a:lvl7pPr marL="609630" algn="ctr" rtl="0" eaLnBrk="0" fontAlgn="base" hangingPunct="0">
        <a:spcBef>
          <a:spcPct val="0"/>
        </a:spcBef>
        <a:spcAft>
          <a:spcPct val="0"/>
        </a:spcAft>
        <a:defRPr>
          <a:solidFill>
            <a:schemeClr val="tx2"/>
          </a:solidFill>
          <a:latin typeface="Calibri" panose="020F0502020204030204" pitchFamily="34" charset="0"/>
        </a:defRPr>
      </a:lvl7pPr>
      <a:lvl8pPr marL="914446" algn="ctr" rtl="0" eaLnBrk="0" fontAlgn="base" hangingPunct="0">
        <a:spcBef>
          <a:spcPct val="0"/>
        </a:spcBef>
        <a:spcAft>
          <a:spcPct val="0"/>
        </a:spcAft>
        <a:defRPr>
          <a:solidFill>
            <a:schemeClr val="tx2"/>
          </a:solidFill>
          <a:latin typeface="Calibri" panose="020F0502020204030204" pitchFamily="34" charset="0"/>
        </a:defRPr>
      </a:lvl8pPr>
      <a:lvl9pPr marL="1219261"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304815" algn="l" rtl="0" eaLnBrk="0" fontAlgn="base" hangingPunct="0">
        <a:spcBef>
          <a:spcPct val="20000"/>
        </a:spcBef>
        <a:spcAft>
          <a:spcPct val="0"/>
        </a:spcAft>
        <a:defRPr>
          <a:solidFill>
            <a:schemeClr val="tx1"/>
          </a:solidFill>
          <a:latin typeface="+mn-lt"/>
          <a:ea typeface="+mn-ea"/>
          <a:cs typeface="+mn-cs"/>
        </a:defRPr>
      </a:lvl2pPr>
      <a:lvl3pPr marL="609630" algn="l" rtl="0" eaLnBrk="0" fontAlgn="base" hangingPunct="0">
        <a:spcBef>
          <a:spcPct val="20000"/>
        </a:spcBef>
        <a:spcAft>
          <a:spcPct val="0"/>
        </a:spcAft>
        <a:defRPr>
          <a:solidFill>
            <a:schemeClr val="tx1"/>
          </a:solidFill>
          <a:latin typeface="+mn-lt"/>
          <a:ea typeface="+mn-ea"/>
          <a:cs typeface="+mn-cs"/>
        </a:defRPr>
      </a:lvl3pPr>
      <a:lvl4pPr marL="914446" algn="l" rtl="0" eaLnBrk="0" fontAlgn="base" hangingPunct="0">
        <a:spcBef>
          <a:spcPct val="20000"/>
        </a:spcBef>
        <a:spcAft>
          <a:spcPct val="0"/>
        </a:spcAft>
        <a:defRPr>
          <a:solidFill>
            <a:schemeClr val="tx1"/>
          </a:solidFill>
          <a:latin typeface="+mn-lt"/>
          <a:ea typeface="+mn-ea"/>
          <a:cs typeface="+mn-cs"/>
        </a:defRPr>
      </a:lvl4pPr>
      <a:lvl5pPr marL="1219261" algn="l" rtl="0" eaLnBrk="0" fontAlgn="base" hangingPunct="0">
        <a:spcBef>
          <a:spcPct val="20000"/>
        </a:spcBef>
        <a:spcAft>
          <a:spcPct val="0"/>
        </a:spcAft>
        <a:defRPr>
          <a:solidFill>
            <a:schemeClr val="tx1"/>
          </a:solidFill>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bk object 18">
            <a:extLst>
              <a:ext uri="{FF2B5EF4-FFF2-40B4-BE49-F238E27FC236}">
                <a16:creationId xmlns:a16="http://schemas.microsoft.com/office/drawing/2014/main" id="{A8BD11AC-7E18-504D-B416-E441D2A11725}"/>
              </a:ext>
            </a:extLst>
          </p:cNvPr>
          <p:cNvSpPr>
            <a:spLocks noChangeArrowheads="1"/>
          </p:cNvSpPr>
          <p:nvPr/>
        </p:nvSpPr>
        <p:spPr bwMode="auto">
          <a:xfrm>
            <a:off x="0" y="6698192"/>
            <a:ext cx="12192000" cy="159808"/>
          </a:xfrm>
          <a:prstGeom prst="rect">
            <a:avLst/>
          </a:prstGeom>
          <a:blipFill dpi="0" rotWithShape="1">
            <a:blip r:embed="rId3"/>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1200"/>
          </a:p>
        </p:txBody>
      </p:sp>
      <p:sp>
        <p:nvSpPr>
          <p:cNvPr id="1029" name="Holder 2">
            <a:extLst>
              <a:ext uri="{FF2B5EF4-FFF2-40B4-BE49-F238E27FC236}">
                <a16:creationId xmlns:a16="http://schemas.microsoft.com/office/drawing/2014/main" id="{FFCE4388-48F0-4740-AC19-4092F6E3C7A1}"/>
              </a:ext>
            </a:extLst>
          </p:cNvPr>
          <p:cNvSpPr>
            <a:spLocks noGrp="1"/>
          </p:cNvSpPr>
          <p:nvPr>
            <p:ph type="title"/>
          </p:nvPr>
        </p:nvSpPr>
        <p:spPr bwMode="auto">
          <a:xfrm>
            <a:off x="3322109" y="-20109"/>
            <a:ext cx="5547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dirty="0"/>
          </a:p>
        </p:txBody>
      </p:sp>
      <p:sp>
        <p:nvSpPr>
          <p:cNvPr id="1030" name="Holder 3">
            <a:extLst>
              <a:ext uri="{FF2B5EF4-FFF2-40B4-BE49-F238E27FC236}">
                <a16:creationId xmlns:a16="http://schemas.microsoft.com/office/drawing/2014/main" id="{3BC372A2-E157-A64D-B747-8EE58A703E92}"/>
              </a:ext>
            </a:extLst>
          </p:cNvPr>
          <p:cNvSpPr>
            <a:spLocks noGrp="1"/>
          </p:cNvSpPr>
          <p:nvPr>
            <p:ph type="body" idx="1"/>
          </p:nvPr>
        </p:nvSpPr>
        <p:spPr bwMode="auto">
          <a:xfrm>
            <a:off x="459317" y="2028826"/>
            <a:ext cx="112627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a:extLst>
              <a:ext uri="{FF2B5EF4-FFF2-40B4-BE49-F238E27FC236}">
                <a16:creationId xmlns:a16="http://schemas.microsoft.com/office/drawing/2014/main" id="{DCE5702A-7F68-5442-8251-6F85F50EAFA5}"/>
              </a:ext>
            </a:extLst>
          </p:cNvPr>
          <p:cNvSpPr>
            <a:spLocks noGrp="1"/>
          </p:cNvSpPr>
          <p:nvPr>
            <p:ph type="ftr" sz="quarter" idx="5"/>
          </p:nvPr>
        </p:nvSpPr>
        <p:spPr>
          <a:xfrm>
            <a:off x="4145492" y="6377517"/>
            <a:ext cx="3901017" cy="276999"/>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a:extLst>
              <a:ext uri="{FF2B5EF4-FFF2-40B4-BE49-F238E27FC236}">
                <a16:creationId xmlns:a16="http://schemas.microsoft.com/office/drawing/2014/main" id="{9B87AEC5-27FA-274C-82D3-AD8B808B5B11}"/>
              </a:ext>
            </a:extLst>
          </p:cNvPr>
          <p:cNvSpPr>
            <a:spLocks noGrp="1"/>
          </p:cNvSpPr>
          <p:nvPr>
            <p:ph type="dt" sz="half" idx="6"/>
          </p:nvPr>
        </p:nvSpPr>
        <p:spPr>
          <a:xfrm>
            <a:off x="609601" y="6377517"/>
            <a:ext cx="2804583" cy="276999"/>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fld id="{727EEA82-51DC-5642-B370-EA73DCF2D4A4}" type="datetimeFigureOut">
              <a:rPr lang="en-US"/>
              <a:pPr>
                <a:defRPr/>
              </a:pPr>
              <a:t>4/6/21</a:t>
            </a:fld>
            <a:endParaRPr lang="en-US"/>
          </a:p>
        </p:txBody>
      </p:sp>
      <p:sp>
        <p:nvSpPr>
          <p:cNvPr id="6" name="Holder 6">
            <a:extLst>
              <a:ext uri="{FF2B5EF4-FFF2-40B4-BE49-F238E27FC236}">
                <a16:creationId xmlns:a16="http://schemas.microsoft.com/office/drawing/2014/main" id="{05A14562-845F-524F-882F-6E0CCC21C829}"/>
              </a:ext>
            </a:extLst>
          </p:cNvPr>
          <p:cNvSpPr>
            <a:spLocks noGrp="1"/>
          </p:cNvSpPr>
          <p:nvPr>
            <p:ph type="sldNum" sz="quarter" idx="7"/>
          </p:nvPr>
        </p:nvSpPr>
        <p:spPr>
          <a:xfrm>
            <a:off x="11113559" y="6398684"/>
            <a:ext cx="119591" cy="500137"/>
          </a:xfrm>
          <a:prstGeom prst="rect">
            <a:avLst/>
          </a:prstGeom>
        </p:spPr>
        <p:txBody>
          <a:bodyPr vert="horz" wrap="square" lIns="0" tIns="0" rIns="0" bIns="0" numCol="1" anchor="t" anchorCtr="0" compatLnSpc="1">
            <a:prstTxWarp prst="textNoShape">
              <a:avLst/>
            </a:prstTxWarp>
            <a:spAutoFit/>
          </a:bodyPr>
          <a:lstStyle>
            <a:lvl1pPr marL="16934" eaLnBrk="1" hangingPunct="1">
              <a:lnSpc>
                <a:spcPts val="1333"/>
              </a:lnSpc>
              <a:defRPr sz="1333" smtClean="0">
                <a:solidFill>
                  <a:srgbClr val="888888"/>
                </a:solidFill>
                <a:cs typeface="Calibri" panose="020F0502020204030204" pitchFamily="34" charset="0"/>
              </a:defRPr>
            </a:lvl1pPr>
          </a:lstStyle>
          <a:p>
            <a:pPr>
              <a:defRPr/>
            </a:pPr>
            <a:fld id="{A0FF1834-4559-2E4A-8D85-17535C76886D}" type="slidenum">
              <a:rPr lang="en-US" altLang="en-US"/>
              <a:pPr>
                <a:defRPr/>
              </a:pPr>
              <a:t>‹#›</a:t>
            </a:fld>
            <a:endParaRPr lang="en-US" altLang="en-US"/>
          </a:p>
        </p:txBody>
      </p:sp>
    </p:spTree>
    <p:extLst>
      <p:ext uri="{BB962C8B-B14F-4D97-AF65-F5344CB8AC3E}">
        <p14:creationId xmlns:p14="http://schemas.microsoft.com/office/powerpoint/2010/main" val="1835795539"/>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304815" algn="ctr" rtl="0" eaLnBrk="0" fontAlgn="base" hangingPunct="0">
        <a:spcBef>
          <a:spcPct val="0"/>
        </a:spcBef>
        <a:spcAft>
          <a:spcPct val="0"/>
        </a:spcAft>
        <a:defRPr>
          <a:solidFill>
            <a:schemeClr val="tx2"/>
          </a:solidFill>
          <a:latin typeface="Calibri" panose="020F0502020204030204" pitchFamily="34" charset="0"/>
        </a:defRPr>
      </a:lvl6pPr>
      <a:lvl7pPr marL="609630" algn="ctr" rtl="0" eaLnBrk="0" fontAlgn="base" hangingPunct="0">
        <a:spcBef>
          <a:spcPct val="0"/>
        </a:spcBef>
        <a:spcAft>
          <a:spcPct val="0"/>
        </a:spcAft>
        <a:defRPr>
          <a:solidFill>
            <a:schemeClr val="tx2"/>
          </a:solidFill>
          <a:latin typeface="Calibri" panose="020F0502020204030204" pitchFamily="34" charset="0"/>
        </a:defRPr>
      </a:lvl7pPr>
      <a:lvl8pPr marL="914446" algn="ctr" rtl="0" eaLnBrk="0" fontAlgn="base" hangingPunct="0">
        <a:spcBef>
          <a:spcPct val="0"/>
        </a:spcBef>
        <a:spcAft>
          <a:spcPct val="0"/>
        </a:spcAft>
        <a:defRPr>
          <a:solidFill>
            <a:schemeClr val="tx2"/>
          </a:solidFill>
          <a:latin typeface="Calibri" panose="020F0502020204030204" pitchFamily="34" charset="0"/>
        </a:defRPr>
      </a:lvl8pPr>
      <a:lvl9pPr marL="1219261"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304815" algn="l" rtl="0" eaLnBrk="0" fontAlgn="base" hangingPunct="0">
        <a:spcBef>
          <a:spcPct val="20000"/>
        </a:spcBef>
        <a:spcAft>
          <a:spcPct val="0"/>
        </a:spcAft>
        <a:defRPr>
          <a:solidFill>
            <a:schemeClr val="tx1"/>
          </a:solidFill>
          <a:latin typeface="+mn-lt"/>
          <a:ea typeface="+mn-ea"/>
          <a:cs typeface="+mn-cs"/>
        </a:defRPr>
      </a:lvl2pPr>
      <a:lvl3pPr marL="609630" algn="l" rtl="0" eaLnBrk="0" fontAlgn="base" hangingPunct="0">
        <a:spcBef>
          <a:spcPct val="20000"/>
        </a:spcBef>
        <a:spcAft>
          <a:spcPct val="0"/>
        </a:spcAft>
        <a:defRPr>
          <a:solidFill>
            <a:schemeClr val="tx1"/>
          </a:solidFill>
          <a:latin typeface="+mn-lt"/>
          <a:ea typeface="+mn-ea"/>
          <a:cs typeface="+mn-cs"/>
        </a:defRPr>
      </a:lvl3pPr>
      <a:lvl4pPr marL="914446" algn="l" rtl="0" eaLnBrk="0" fontAlgn="base" hangingPunct="0">
        <a:spcBef>
          <a:spcPct val="20000"/>
        </a:spcBef>
        <a:spcAft>
          <a:spcPct val="0"/>
        </a:spcAft>
        <a:defRPr>
          <a:solidFill>
            <a:schemeClr val="tx1"/>
          </a:solidFill>
          <a:latin typeface="+mn-lt"/>
          <a:ea typeface="+mn-ea"/>
          <a:cs typeface="+mn-cs"/>
        </a:defRPr>
      </a:lvl4pPr>
      <a:lvl5pPr marL="1219261" algn="l" rtl="0" eaLnBrk="0" fontAlgn="base" hangingPunct="0">
        <a:spcBef>
          <a:spcPct val="20000"/>
        </a:spcBef>
        <a:spcAft>
          <a:spcPct val="0"/>
        </a:spcAft>
        <a:defRPr>
          <a:solidFill>
            <a:schemeClr val="tx1"/>
          </a:solidFill>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hsw@georgebrown.ca" TargetMode="External"/><Relationship Id="rId4" Type="http://schemas.openxmlformats.org/officeDocument/2006/relationships/hyperlink" Target="http://georgebrown.ca/letstalkCOVID19"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toronto.ca/wp-content/uploads/2021/03/8e99-COVID-19-Workplace-Information-on-VOC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ww.toronto.ca/home/covid-19/covid-19-latest-city-of-toronto-news/covid-19-status-of-cases-in-toront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D9094E-2469-7F47-92D4-1FD1024E702F}"/>
              </a:ext>
            </a:extLst>
          </p:cNvPr>
          <p:cNvSpPr>
            <a:spLocks noGrp="1"/>
          </p:cNvSpPr>
          <p:nvPr>
            <p:ph type="title"/>
          </p:nvPr>
        </p:nvSpPr>
        <p:spPr>
          <a:xfrm>
            <a:off x="889537" y="2897076"/>
            <a:ext cx="4438924" cy="1107996"/>
          </a:xfrm>
        </p:spPr>
        <p:txBody>
          <a:bodyPr/>
          <a:lstStyle/>
          <a:p>
            <a:r>
              <a:rPr lang="en-CA" dirty="0">
                <a:solidFill>
                  <a:srgbClr val="005AA5"/>
                </a:solidFill>
              </a:rPr>
              <a:t>COVID-19 </a:t>
            </a:r>
            <a:br>
              <a:rPr lang="en-CA" dirty="0">
                <a:solidFill>
                  <a:srgbClr val="005AA5"/>
                </a:solidFill>
              </a:rPr>
            </a:br>
            <a:r>
              <a:rPr lang="en-CA" dirty="0">
                <a:solidFill>
                  <a:srgbClr val="005AA5"/>
                </a:solidFill>
              </a:rPr>
              <a:t>Awareness Training </a:t>
            </a:r>
            <a:endParaRPr lang="en-US" dirty="0"/>
          </a:p>
        </p:txBody>
      </p:sp>
      <p:sp>
        <p:nvSpPr>
          <p:cNvPr id="4" name="Text Placeholder 3">
            <a:extLst>
              <a:ext uri="{FF2B5EF4-FFF2-40B4-BE49-F238E27FC236}">
                <a16:creationId xmlns:a16="http://schemas.microsoft.com/office/drawing/2014/main" id="{952C249A-2148-9D47-8EF7-9EFC038FBE58}"/>
              </a:ext>
            </a:extLst>
          </p:cNvPr>
          <p:cNvSpPr>
            <a:spLocks noGrp="1"/>
          </p:cNvSpPr>
          <p:nvPr>
            <p:ph type="body" sz="half" idx="2"/>
          </p:nvPr>
        </p:nvSpPr>
        <p:spPr>
          <a:xfrm>
            <a:off x="889537" y="4547028"/>
            <a:ext cx="4438924" cy="884021"/>
          </a:xfrm>
        </p:spPr>
        <p:txBody>
          <a:bodyPr/>
          <a:lstStyle/>
          <a:p>
            <a:pPr>
              <a:lnSpc>
                <a:spcPct val="100000"/>
              </a:lnSpc>
              <a:spcBef>
                <a:spcPts val="0"/>
              </a:spcBef>
            </a:pPr>
            <a:r>
              <a:rPr lang="en-US" dirty="0"/>
              <a:t>Health, Safety and Wellness</a:t>
            </a:r>
          </a:p>
          <a:p>
            <a:r>
              <a:rPr lang="en-US" dirty="0"/>
              <a:t>April 5, 2021</a:t>
            </a:r>
            <a:endParaRPr lang="en-US" dirty="0">
              <a:cs typeface="Calibri"/>
            </a:endParaRPr>
          </a:p>
        </p:txBody>
      </p:sp>
      <p:pic>
        <p:nvPicPr>
          <p:cNvPr id="7" name="Picture Placeholder 6" descr="Logo George Brown College">
            <a:extLst>
              <a:ext uri="{FF2B5EF4-FFF2-40B4-BE49-F238E27FC236}">
                <a16:creationId xmlns:a16="http://schemas.microsoft.com/office/drawing/2014/main" id="{EAA48D10-F683-A449-A306-E1F5F20E0A7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71" b="971"/>
          <a:stretch>
            <a:fillRect/>
          </a:stretch>
        </p:blipFill>
        <p:spPr>
          <a:xfrm>
            <a:off x="2100999" y="1110642"/>
            <a:ext cx="2015999" cy="1296000"/>
          </a:xfrm>
        </p:spPr>
      </p:pic>
      <p:pic>
        <p:nvPicPr>
          <p:cNvPr id="9" name="Picture Placeholder 8" descr="Students working in a CCET lab, while safely distanced.">
            <a:extLst>
              <a:ext uri="{FF2B5EF4-FFF2-40B4-BE49-F238E27FC236}">
                <a16:creationId xmlns:a16="http://schemas.microsoft.com/office/drawing/2014/main" id="{5C040BEA-2EE5-904A-92A1-5F45386E2CAB}"/>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27257" r="27257"/>
          <a:stretch>
            <a:fillRect/>
          </a:stretch>
        </p:blipFill>
        <p:spPr>
          <a:xfrm>
            <a:off x="6094800" y="0"/>
            <a:ext cx="6095999" cy="6711693"/>
          </a:xfrm>
        </p:spPr>
      </p:pic>
    </p:spTree>
    <p:extLst>
      <p:ext uri="{BB962C8B-B14F-4D97-AF65-F5344CB8AC3E}">
        <p14:creationId xmlns:p14="http://schemas.microsoft.com/office/powerpoint/2010/main" val="67848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474" y="166537"/>
            <a:ext cx="9286270" cy="810543"/>
          </a:xfrm>
        </p:spPr>
        <p:txBody>
          <a:bodyPr/>
          <a:lstStyle/>
          <a:p>
            <a:pPr algn="l"/>
            <a:r>
              <a:rPr lang="en-US" sz="5250" dirty="0"/>
              <a:t>COVID-19 Cases at GBC</a:t>
            </a:r>
          </a:p>
        </p:txBody>
      </p:sp>
      <p:sp>
        <p:nvSpPr>
          <p:cNvPr id="3" name="Content Placeholder 2"/>
          <p:cNvSpPr>
            <a:spLocks noGrp="1"/>
          </p:cNvSpPr>
          <p:nvPr>
            <p:ph idx="1"/>
          </p:nvPr>
        </p:nvSpPr>
        <p:spPr>
          <a:xfrm>
            <a:off x="1009926" y="1463040"/>
            <a:ext cx="10507586" cy="1575816"/>
          </a:xfrm>
        </p:spPr>
        <p:txBody>
          <a:bodyPr/>
          <a:lstStyle/>
          <a:p>
            <a:r>
              <a:rPr lang="en-US" dirty="0"/>
              <a:t>COVID-19 is spread mainly from person to person through droplets, close contact, and indirect contact.</a:t>
            </a:r>
          </a:p>
        </p:txBody>
      </p:sp>
      <p:pic>
        <p:nvPicPr>
          <p:cNvPr id="3076" name="Picture 4" descr="Infographic depicting three ways COVID-19 is spread."/>
          <p:cNvPicPr>
            <a:picLocks noChangeAspect="1" noChangeArrowheads="1"/>
          </p:cNvPicPr>
          <p:nvPr/>
        </p:nvPicPr>
        <p:blipFill rotWithShape="1">
          <a:blip r:embed="rId3">
            <a:extLst>
              <a:ext uri="{28A0092B-C50C-407E-A947-70E740481C1C}">
                <a14:useLocalDpi xmlns:a14="http://schemas.microsoft.com/office/drawing/2010/main" val="0"/>
              </a:ext>
            </a:extLst>
          </a:blip>
          <a:srcRect t="9952" r="8303"/>
          <a:stretch/>
        </p:blipFill>
        <p:spPr bwMode="auto">
          <a:xfrm>
            <a:off x="1762873" y="2424033"/>
            <a:ext cx="6845300" cy="3889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06197" y="2714079"/>
            <a:ext cx="2391272" cy="2862322"/>
          </a:xfrm>
          <a:prstGeom prst="rect">
            <a:avLst/>
          </a:prstGeom>
          <a:noFill/>
        </p:spPr>
        <p:txBody>
          <a:bodyPr wrap="square" rtlCol="0">
            <a:spAutoFit/>
          </a:bodyPr>
          <a:lstStyle/>
          <a:p>
            <a:pPr algn="l"/>
            <a:endParaRPr lang="en-US" b="1">
              <a:solidFill>
                <a:srgbClr val="0070C0"/>
              </a:solidFill>
              <a:latin typeface="Calibri" panose="020F0502020204030204" pitchFamily="34" charset="0"/>
              <a:cs typeface="Calibri" panose="020F0502020204030204" pitchFamily="34" charset="0"/>
            </a:endParaRPr>
          </a:p>
          <a:p>
            <a:pPr algn="l"/>
            <a:r>
              <a:rPr lang="en-US" b="1">
                <a:solidFill>
                  <a:srgbClr val="0070C0"/>
                </a:solidFill>
                <a:latin typeface="Calibri" panose="020F0502020204030204" pitchFamily="34" charset="0"/>
                <a:cs typeface="Calibri" panose="020F0502020204030204" pitchFamily="34" charset="0"/>
              </a:rPr>
              <a:t>DROPLETS</a:t>
            </a:r>
          </a:p>
          <a:p>
            <a:pPr algn="l"/>
            <a:endParaRPr lang="en-US" b="1">
              <a:solidFill>
                <a:srgbClr val="0070C0"/>
              </a:solidFill>
              <a:latin typeface="Calibri" panose="020F0502020204030204" pitchFamily="34" charset="0"/>
              <a:cs typeface="Calibri" panose="020F0502020204030204" pitchFamily="34" charset="0"/>
            </a:endParaRPr>
          </a:p>
          <a:p>
            <a:pPr algn="l"/>
            <a:endParaRPr lang="en-US" b="1">
              <a:solidFill>
                <a:srgbClr val="0070C0"/>
              </a:solidFill>
              <a:latin typeface="Calibri" panose="020F0502020204030204" pitchFamily="34" charset="0"/>
              <a:cs typeface="Calibri" panose="020F0502020204030204" pitchFamily="34" charset="0"/>
            </a:endParaRPr>
          </a:p>
          <a:p>
            <a:pPr algn="l"/>
            <a:endParaRPr lang="en-US" b="1">
              <a:solidFill>
                <a:srgbClr val="0070C0"/>
              </a:solidFill>
              <a:latin typeface="Calibri" panose="020F0502020204030204" pitchFamily="34" charset="0"/>
              <a:cs typeface="Calibri" panose="020F0502020204030204" pitchFamily="34" charset="0"/>
            </a:endParaRPr>
          </a:p>
          <a:p>
            <a:pPr algn="l"/>
            <a:endParaRPr lang="en-US" b="1">
              <a:solidFill>
                <a:srgbClr val="0070C0"/>
              </a:solidFill>
              <a:latin typeface="Calibri" panose="020F0502020204030204" pitchFamily="34" charset="0"/>
              <a:cs typeface="Calibri" panose="020F0502020204030204" pitchFamily="34" charset="0"/>
            </a:endParaRPr>
          </a:p>
          <a:p>
            <a:pPr algn="l"/>
            <a:r>
              <a:rPr lang="en-US" b="1">
                <a:solidFill>
                  <a:srgbClr val="0070C0"/>
                </a:solidFill>
                <a:latin typeface="Calibri" panose="020F0502020204030204" pitchFamily="34" charset="0"/>
                <a:cs typeface="Calibri" panose="020F0502020204030204" pitchFamily="34" charset="0"/>
              </a:rPr>
              <a:t>DIRECT CONTACT</a:t>
            </a:r>
          </a:p>
          <a:p>
            <a:pPr algn="l"/>
            <a:endParaRPr lang="en-US" b="1">
              <a:solidFill>
                <a:srgbClr val="0070C0"/>
              </a:solidFill>
              <a:latin typeface="Calibri" panose="020F0502020204030204" pitchFamily="34" charset="0"/>
              <a:cs typeface="Calibri" panose="020F0502020204030204" pitchFamily="34" charset="0"/>
            </a:endParaRPr>
          </a:p>
          <a:p>
            <a:pPr algn="l"/>
            <a:endParaRPr lang="en-US" b="1">
              <a:solidFill>
                <a:srgbClr val="0070C0"/>
              </a:solidFill>
              <a:latin typeface="Calibri" panose="020F0502020204030204" pitchFamily="34" charset="0"/>
              <a:cs typeface="Calibri" panose="020F0502020204030204" pitchFamily="34" charset="0"/>
            </a:endParaRPr>
          </a:p>
          <a:p>
            <a:pPr algn="l"/>
            <a:r>
              <a:rPr lang="en-US" b="1">
                <a:solidFill>
                  <a:srgbClr val="0070C0"/>
                </a:solidFill>
                <a:latin typeface="Calibri" panose="020F0502020204030204" pitchFamily="34" charset="0"/>
                <a:cs typeface="Calibri" panose="020F0502020204030204" pitchFamily="34" charset="0"/>
              </a:rPr>
              <a:t>INDIRECT CONTACT</a:t>
            </a:r>
            <a:endParaRPr lang="en-CA" b="1">
              <a:solidFill>
                <a:srgbClr val="0070C0"/>
              </a:solidFill>
              <a:latin typeface="Calibri" panose="020F0502020204030204" pitchFamily="34" charset="0"/>
              <a:cs typeface="Calibri" panose="020F0502020204030204" pitchFamily="34" charset="0"/>
            </a:endParaRPr>
          </a:p>
        </p:txBody>
      </p:sp>
      <p:sp>
        <p:nvSpPr>
          <p:cNvPr id="7" name="TextBox 6"/>
          <p:cNvSpPr txBox="1"/>
          <p:nvPr/>
        </p:nvSpPr>
        <p:spPr>
          <a:xfrm>
            <a:off x="1489318" y="6283273"/>
            <a:ext cx="5846626" cy="307777"/>
          </a:xfrm>
          <a:prstGeom prst="rect">
            <a:avLst/>
          </a:prstGeom>
          <a:noFill/>
        </p:spPr>
        <p:txBody>
          <a:bodyPr wrap="square" rtlCol="0">
            <a:spAutoFit/>
          </a:bodyPr>
          <a:lstStyle/>
          <a:p>
            <a:pPr algn="l"/>
            <a:r>
              <a:rPr lang="en-US" sz="1400" i="1"/>
              <a:t>Source: American Cancer Society, C. Chen and C. Chi (2020)</a:t>
            </a:r>
            <a:endParaRPr lang="en-CA" sz="1400" i="1"/>
          </a:p>
        </p:txBody>
      </p:sp>
    </p:spTree>
    <p:extLst>
      <p:ext uri="{BB962C8B-B14F-4D97-AF65-F5344CB8AC3E}">
        <p14:creationId xmlns:p14="http://schemas.microsoft.com/office/powerpoint/2010/main" val="165394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3219-3141-4E83-AAF9-E68B8C8AD944}"/>
              </a:ext>
            </a:extLst>
          </p:cNvPr>
          <p:cNvSpPr>
            <a:spLocks noGrp="1"/>
          </p:cNvSpPr>
          <p:nvPr>
            <p:ph type="title"/>
          </p:nvPr>
        </p:nvSpPr>
        <p:spPr>
          <a:xfrm>
            <a:off x="1744874" y="275339"/>
            <a:ext cx="10249179" cy="553998"/>
          </a:xfrm>
        </p:spPr>
        <p:txBody>
          <a:bodyPr/>
          <a:lstStyle/>
          <a:p>
            <a:r>
              <a:rPr lang="en-US" sz="3600" dirty="0"/>
              <a:t>Health and Safety Requirements – Physical Distancing </a:t>
            </a:r>
            <a:endParaRPr lang="en-CA" sz="3600" dirty="0"/>
          </a:p>
        </p:txBody>
      </p:sp>
      <p:pic>
        <p:nvPicPr>
          <p:cNvPr id="5" name="Picture 4" descr="Physical distancing poster.">
            <a:extLst>
              <a:ext uri="{FF2B5EF4-FFF2-40B4-BE49-F238E27FC236}">
                <a16:creationId xmlns:a16="http://schemas.microsoft.com/office/drawing/2014/main" id="{999B8C80-4982-420B-BB4F-79EED38565D8}"/>
              </a:ext>
            </a:extLst>
          </p:cNvPr>
          <p:cNvPicPr>
            <a:picLocks noChangeAspect="1"/>
          </p:cNvPicPr>
          <p:nvPr/>
        </p:nvPicPr>
        <p:blipFill rotWithShape="1">
          <a:blip r:embed="rId3"/>
          <a:srcRect l="31385" t="20386" r="32609" b="42706"/>
          <a:stretch/>
        </p:blipFill>
        <p:spPr>
          <a:xfrm>
            <a:off x="351182" y="1451113"/>
            <a:ext cx="4020284" cy="2761202"/>
          </a:xfrm>
          <a:prstGeom prst="rect">
            <a:avLst/>
          </a:prstGeom>
        </p:spPr>
      </p:pic>
      <p:sp>
        <p:nvSpPr>
          <p:cNvPr id="3" name="Text Placeholder 2">
            <a:extLst>
              <a:ext uri="{FF2B5EF4-FFF2-40B4-BE49-F238E27FC236}">
                <a16:creationId xmlns:a16="http://schemas.microsoft.com/office/drawing/2014/main" id="{DF6CA5F6-B172-4DAA-80A3-9B53461F1C47}"/>
              </a:ext>
            </a:extLst>
          </p:cNvPr>
          <p:cNvSpPr>
            <a:spLocks noGrp="1"/>
          </p:cNvSpPr>
          <p:nvPr>
            <p:ph type="body" idx="1"/>
          </p:nvPr>
        </p:nvSpPr>
        <p:spPr>
          <a:xfrm>
            <a:off x="4362940" y="1137557"/>
            <a:ext cx="7827122" cy="5539978"/>
          </a:xfrm>
        </p:spPr>
        <p:txBody>
          <a:bodyPr/>
          <a:lstStyle/>
          <a:p>
            <a:pPr marL="457200" indent="-457200">
              <a:buFont typeface="Arial" panose="020B0604020202020204" pitchFamily="34" charset="0"/>
              <a:buChar char="•"/>
            </a:pPr>
            <a:r>
              <a:rPr lang="en-US" sz="2800" dirty="0"/>
              <a:t>Maintain physical distance of 2m from others, always, and avoid close contact.</a:t>
            </a:r>
          </a:p>
          <a:p>
            <a:pPr marL="457200" indent="-457200">
              <a:buFont typeface="Arial" panose="020B0604020202020204" pitchFamily="34" charset="0"/>
              <a:buChar char="•"/>
            </a:pPr>
            <a:r>
              <a:rPr lang="en-US" sz="2800" dirty="0"/>
              <a:t>Exceptions where physical distancing cannot always be achieved: </a:t>
            </a:r>
          </a:p>
          <a:p>
            <a:pPr marL="1066800" lvl="2" indent="-457200">
              <a:buFont typeface="Arial" panose="020B0604020202020204" pitchFamily="34" charset="0"/>
              <a:buChar char="•"/>
            </a:pPr>
            <a:r>
              <a:rPr lang="en-US" sz="2400" dirty="0"/>
              <a:t>Dental</a:t>
            </a:r>
            <a:endParaRPr lang="en-US" sz="2400" dirty="0">
              <a:cs typeface="Calibri"/>
            </a:endParaRPr>
          </a:p>
          <a:p>
            <a:pPr marL="1066800" lvl="2" indent="-457200">
              <a:buFont typeface="Arial" panose="020B0604020202020204" pitchFamily="34" charset="0"/>
              <a:buChar char="•"/>
            </a:pPr>
            <a:r>
              <a:rPr lang="en-US" sz="2400" dirty="0"/>
              <a:t>Nursing  </a:t>
            </a:r>
            <a:endParaRPr lang="en-US" sz="2400" dirty="0">
              <a:cs typeface="Calibri"/>
            </a:endParaRPr>
          </a:p>
          <a:p>
            <a:pPr marL="1066800" lvl="2" indent="-457200">
              <a:buFont typeface="Arial" panose="020B0604020202020204" pitchFamily="34" charset="0"/>
              <a:buChar char="•"/>
            </a:pPr>
            <a:r>
              <a:rPr lang="en-US" sz="2400" dirty="0"/>
              <a:t>Early Childhood Education  </a:t>
            </a:r>
            <a:endParaRPr lang="en-US" sz="2400" dirty="0">
              <a:cs typeface="Calibri"/>
            </a:endParaRPr>
          </a:p>
          <a:p>
            <a:pPr marL="457200" indent="-457200">
              <a:buFont typeface="Arial" panose="020B0604020202020204" pitchFamily="34" charset="0"/>
              <a:buChar char="•"/>
            </a:pPr>
            <a:r>
              <a:rPr lang="en-US" sz="2800" dirty="0"/>
              <a:t>Programs not mentioned above with the requirement for physical distancing must contact HSW for support on additional measures and enhancements in PPE. </a:t>
            </a:r>
          </a:p>
        </p:txBody>
      </p:sp>
    </p:spTree>
    <p:extLst>
      <p:ext uri="{BB962C8B-B14F-4D97-AF65-F5344CB8AC3E}">
        <p14:creationId xmlns:p14="http://schemas.microsoft.com/office/powerpoint/2010/main" val="164556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DAB-D9F5-764C-BA17-398B16C993B5}"/>
              </a:ext>
            </a:extLst>
          </p:cNvPr>
          <p:cNvSpPr>
            <a:spLocks noGrp="1"/>
          </p:cNvSpPr>
          <p:nvPr>
            <p:ph type="title"/>
          </p:nvPr>
        </p:nvSpPr>
        <p:spPr>
          <a:xfrm>
            <a:off x="1917193" y="263598"/>
            <a:ext cx="10079735" cy="522786"/>
          </a:xfrm>
        </p:spPr>
        <p:txBody>
          <a:bodyPr/>
          <a:lstStyle/>
          <a:p>
            <a:pPr algn="l" rtl="0" eaLnBrk="1" latinLnBrk="0" hangingPunct="1"/>
            <a:r>
              <a:rPr lang="en-US" sz="3600" dirty="0">
                <a:effectLst/>
                <a:latin typeface="Calibri" panose="020F0502020204030204" pitchFamily="34" charset="0"/>
                <a:ea typeface="+mn-ea"/>
                <a:cs typeface="+mn-cs"/>
              </a:rPr>
              <a:t>Health and Safety Requirements – Physical Distancing </a:t>
            </a:r>
            <a:endParaRPr lang="en-US" dirty="0"/>
          </a:p>
        </p:txBody>
      </p:sp>
      <p:sp>
        <p:nvSpPr>
          <p:cNvPr id="5" name="Text Placeholder 4">
            <a:extLst>
              <a:ext uri="{FF2B5EF4-FFF2-40B4-BE49-F238E27FC236}">
                <a16:creationId xmlns:a16="http://schemas.microsoft.com/office/drawing/2014/main" id="{D0F7E7DB-5938-46F3-A9A6-7529388442EB}"/>
              </a:ext>
            </a:extLst>
          </p:cNvPr>
          <p:cNvSpPr>
            <a:spLocks noGrp="1"/>
          </p:cNvSpPr>
          <p:nvPr>
            <p:ph type="body" idx="1"/>
          </p:nvPr>
        </p:nvSpPr>
        <p:spPr>
          <a:xfrm>
            <a:off x="416185" y="1166184"/>
            <a:ext cx="6288218" cy="5810822"/>
          </a:xfrm>
        </p:spPr>
        <p:txBody>
          <a:bodyPr/>
          <a:lstStyle/>
          <a:p>
            <a:r>
              <a:rPr lang="en-US" dirty="0"/>
              <a:t>What is Close Contact?</a:t>
            </a:r>
          </a:p>
          <a:p>
            <a:pPr marL="457200" indent="-457200">
              <a:buFont typeface="Arial"/>
              <a:buChar char="•"/>
            </a:pPr>
            <a:r>
              <a:rPr lang="en-US" dirty="0"/>
              <a:t>Close contact means being near (within 2 metres) to someone for 15 minutes or more, cumulative, even when you are both wearing masks.</a:t>
            </a:r>
          </a:p>
          <a:p>
            <a:pPr marL="457200" indent="-457200">
              <a:buFont typeface="Arial"/>
              <a:buChar char="•"/>
            </a:pPr>
            <a:r>
              <a:rPr lang="en-US" dirty="0"/>
              <a:t>Passing by someone briefly or keep a distance of 2 m or more is not close contact.</a:t>
            </a:r>
          </a:p>
        </p:txBody>
      </p:sp>
      <p:pic>
        <p:nvPicPr>
          <p:cNvPr id="6" name="Picture 6" descr="Close contact poster.">
            <a:extLst>
              <a:ext uri="{FF2B5EF4-FFF2-40B4-BE49-F238E27FC236}">
                <a16:creationId xmlns:a16="http://schemas.microsoft.com/office/drawing/2014/main" id="{F0483D7D-DCBE-4118-AA1F-A603F00687C8}"/>
              </a:ext>
            </a:extLst>
          </p:cNvPr>
          <p:cNvPicPr>
            <a:picLocks noChangeAspect="1"/>
          </p:cNvPicPr>
          <p:nvPr/>
        </p:nvPicPr>
        <p:blipFill>
          <a:blip r:embed="rId3"/>
          <a:stretch>
            <a:fillRect/>
          </a:stretch>
        </p:blipFill>
        <p:spPr>
          <a:xfrm>
            <a:off x="7067910" y="1168234"/>
            <a:ext cx="4195312" cy="5484815"/>
          </a:xfrm>
          <a:prstGeom prst="rect">
            <a:avLst/>
          </a:prstGeom>
        </p:spPr>
      </p:pic>
    </p:spTree>
    <p:extLst>
      <p:ext uri="{BB962C8B-B14F-4D97-AF65-F5344CB8AC3E}">
        <p14:creationId xmlns:p14="http://schemas.microsoft.com/office/powerpoint/2010/main" val="328455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436C-D390-1344-B567-5CB1024382C9}"/>
              </a:ext>
            </a:extLst>
          </p:cNvPr>
          <p:cNvSpPr>
            <a:spLocks noGrp="1"/>
          </p:cNvSpPr>
          <p:nvPr>
            <p:ph type="title"/>
          </p:nvPr>
        </p:nvSpPr>
        <p:spPr>
          <a:xfrm>
            <a:off x="2060237" y="290787"/>
            <a:ext cx="8869891" cy="587037"/>
          </a:xfrm>
        </p:spPr>
        <p:txBody>
          <a:bodyPr/>
          <a:lstStyle/>
          <a:p>
            <a:pPr algn="l" rtl="0" eaLnBrk="1" latinLnBrk="0" hangingPunct="1"/>
            <a:r>
              <a:rPr lang="en-US" sz="3600" dirty="0">
                <a:effectLst/>
                <a:latin typeface="Calibri" panose="020F0502020204030204" pitchFamily="34" charset="0"/>
                <a:ea typeface="+mn-ea"/>
                <a:cs typeface="+mn-cs"/>
              </a:rPr>
              <a:t>Health and Safety Requirements – Eating Areas</a:t>
            </a:r>
            <a:endParaRPr lang="en-US" dirty="0"/>
          </a:p>
        </p:txBody>
      </p:sp>
      <p:pic>
        <p:nvPicPr>
          <p:cNvPr id="6" name="Picture 5" descr="&quot;Reminder to wash hands&quot; sign.">
            <a:extLst>
              <a:ext uri="{FF2B5EF4-FFF2-40B4-BE49-F238E27FC236}">
                <a16:creationId xmlns:a16="http://schemas.microsoft.com/office/drawing/2014/main" id="{B02FBF7E-ADB1-4752-B7AA-D9474EAEC95E}"/>
              </a:ext>
            </a:extLst>
          </p:cNvPr>
          <p:cNvPicPr>
            <a:picLocks noChangeAspect="1"/>
          </p:cNvPicPr>
          <p:nvPr/>
        </p:nvPicPr>
        <p:blipFill rotWithShape="1">
          <a:blip r:embed="rId3"/>
          <a:srcRect l="31192" t="18745" r="32544" b="50144"/>
          <a:stretch/>
        </p:blipFill>
        <p:spPr>
          <a:xfrm>
            <a:off x="364436" y="1295400"/>
            <a:ext cx="3730488" cy="2133600"/>
          </a:xfrm>
          <a:prstGeom prst="rect">
            <a:avLst/>
          </a:prstGeom>
        </p:spPr>
      </p:pic>
      <p:pic>
        <p:nvPicPr>
          <p:cNvPr id="5" name="Picture 4" descr="&quot;Only use designated eating areas&quot; sign.">
            <a:extLst>
              <a:ext uri="{FF2B5EF4-FFF2-40B4-BE49-F238E27FC236}">
                <a16:creationId xmlns:a16="http://schemas.microsoft.com/office/drawing/2014/main" id="{C9D1A77A-6C62-4648-B058-920889573B3A}"/>
              </a:ext>
            </a:extLst>
          </p:cNvPr>
          <p:cNvPicPr>
            <a:picLocks noChangeAspect="1"/>
          </p:cNvPicPr>
          <p:nvPr/>
        </p:nvPicPr>
        <p:blipFill rotWithShape="1">
          <a:blip r:embed="rId4"/>
          <a:srcRect l="31385" t="11819" r="32415" b="52750"/>
          <a:stretch/>
        </p:blipFill>
        <p:spPr>
          <a:xfrm>
            <a:off x="364436" y="3659949"/>
            <a:ext cx="3723862" cy="2429844"/>
          </a:xfrm>
          <a:prstGeom prst="rect">
            <a:avLst/>
          </a:prstGeom>
        </p:spPr>
      </p:pic>
      <p:sp>
        <p:nvSpPr>
          <p:cNvPr id="3" name="Text Placeholder 2">
            <a:extLst>
              <a:ext uri="{FF2B5EF4-FFF2-40B4-BE49-F238E27FC236}">
                <a16:creationId xmlns:a16="http://schemas.microsoft.com/office/drawing/2014/main" id="{CC67CA8C-77ED-4C82-BB04-99C2A815844F}"/>
              </a:ext>
            </a:extLst>
          </p:cNvPr>
          <p:cNvSpPr>
            <a:spLocks noGrp="1"/>
          </p:cNvSpPr>
          <p:nvPr>
            <p:ph type="body" idx="1"/>
          </p:nvPr>
        </p:nvSpPr>
        <p:spPr>
          <a:xfrm>
            <a:off x="4330071" y="1362934"/>
            <a:ext cx="7247866" cy="3151632"/>
          </a:xfrm>
        </p:spPr>
        <p:txBody>
          <a:bodyPr/>
          <a:lstStyle/>
          <a:p>
            <a:pPr marL="457200" indent="-457200">
              <a:buFont typeface="Arial" panose="020B0604020202020204" pitchFamily="34" charset="0"/>
              <a:buChar char="•"/>
            </a:pPr>
            <a:r>
              <a:rPr lang="en-US" dirty="0"/>
              <a:t>Eating areas have been designated and set up to prevent close contact.</a:t>
            </a:r>
          </a:p>
          <a:p>
            <a:pPr marL="457200" indent="-457200">
              <a:buFont typeface="Arial" panose="020B0604020202020204" pitchFamily="34" charset="0"/>
              <a:buChar char="•"/>
            </a:pPr>
            <a:r>
              <a:rPr lang="en-US" dirty="0"/>
              <a:t>If designated areas for eating have not be allocated for your area, please reach out to your chair or manager.  </a:t>
            </a:r>
          </a:p>
        </p:txBody>
      </p:sp>
    </p:spTree>
    <p:extLst>
      <p:ext uri="{BB962C8B-B14F-4D97-AF65-F5344CB8AC3E}">
        <p14:creationId xmlns:p14="http://schemas.microsoft.com/office/powerpoint/2010/main" val="263226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C448-A72F-1B4B-BA87-459A2DBE287D}"/>
              </a:ext>
            </a:extLst>
          </p:cNvPr>
          <p:cNvSpPr>
            <a:spLocks noGrp="1"/>
          </p:cNvSpPr>
          <p:nvPr>
            <p:ph type="title"/>
          </p:nvPr>
        </p:nvSpPr>
        <p:spPr>
          <a:xfrm>
            <a:off x="2078525" y="251288"/>
            <a:ext cx="8345635" cy="506219"/>
          </a:xfrm>
        </p:spPr>
        <p:txBody>
          <a:bodyPr/>
          <a:lstStyle/>
          <a:p>
            <a:pPr algn="l" rtl="0" eaLnBrk="1" latinLnBrk="0" hangingPunct="1"/>
            <a:r>
              <a:rPr lang="en-US" sz="3600" dirty="0">
                <a:effectLst/>
                <a:latin typeface="Calibri" panose="020F0502020204030204" pitchFamily="34" charset="0"/>
                <a:ea typeface="+mn-ea"/>
                <a:cs typeface="+mn-cs"/>
              </a:rPr>
              <a:t>Health and Safety Requirements – Mask Use</a:t>
            </a:r>
            <a:endParaRPr lang="en-US" dirty="0"/>
          </a:p>
        </p:txBody>
      </p:sp>
      <p:pic>
        <p:nvPicPr>
          <p:cNvPr id="5" name="Picture 4" descr="&quot;Wear a mask at all times&quot; poster">
            <a:extLst>
              <a:ext uri="{FF2B5EF4-FFF2-40B4-BE49-F238E27FC236}">
                <a16:creationId xmlns:a16="http://schemas.microsoft.com/office/drawing/2014/main" id="{8021C8A8-49D7-43CF-8D9E-03C767F50B10}"/>
              </a:ext>
            </a:extLst>
          </p:cNvPr>
          <p:cNvPicPr>
            <a:picLocks noChangeAspect="1"/>
          </p:cNvPicPr>
          <p:nvPr/>
        </p:nvPicPr>
        <p:blipFill rotWithShape="1">
          <a:blip r:embed="rId3"/>
          <a:srcRect l="31256" t="16523" r="32673" b="46062"/>
          <a:stretch/>
        </p:blipFill>
        <p:spPr>
          <a:xfrm>
            <a:off x="174711" y="1305564"/>
            <a:ext cx="3710609" cy="2565915"/>
          </a:xfrm>
          <a:prstGeom prst="rect">
            <a:avLst/>
          </a:prstGeom>
        </p:spPr>
      </p:pic>
      <p:sp>
        <p:nvSpPr>
          <p:cNvPr id="6" name="Text Placeholder 2">
            <a:extLst>
              <a:ext uri="{FF2B5EF4-FFF2-40B4-BE49-F238E27FC236}">
                <a16:creationId xmlns:a16="http://schemas.microsoft.com/office/drawing/2014/main" id="{48D23F7F-BA84-4066-B532-A21190E631B2}"/>
              </a:ext>
            </a:extLst>
          </p:cNvPr>
          <p:cNvSpPr>
            <a:spLocks noGrp="1"/>
          </p:cNvSpPr>
          <p:nvPr>
            <p:ph type="body" idx="1"/>
          </p:nvPr>
        </p:nvSpPr>
        <p:spPr>
          <a:xfrm>
            <a:off x="4263867" y="1287421"/>
            <a:ext cx="7753422" cy="5084469"/>
          </a:xfrm>
        </p:spPr>
        <p:txBody>
          <a:bodyPr/>
          <a:lstStyle/>
          <a:p>
            <a:pPr marL="457200" indent="-457200">
              <a:buFont typeface="Arial" panose="020B0604020202020204" pitchFamily="34" charset="0"/>
              <a:buChar char="•"/>
            </a:pPr>
            <a:r>
              <a:rPr lang="en-US" sz="2800" dirty="0"/>
              <a:t>Always wear your mask properly when at the college. </a:t>
            </a:r>
          </a:p>
          <a:p>
            <a:pPr marL="457200" indent="-457200">
              <a:buFont typeface="Arial" panose="020B0604020202020204" pitchFamily="34" charset="0"/>
              <a:buChar char="•"/>
            </a:pPr>
            <a:r>
              <a:rPr lang="en-US" sz="2800" dirty="0"/>
              <a:t>New medical masks are available for use on campus. These are Level 2 and Level 3</a:t>
            </a:r>
            <a:r>
              <a:rPr lang="en-US" sz="2800" dirty="0">
                <a:solidFill>
                  <a:srgbClr val="FF0000"/>
                </a:solidFill>
              </a:rPr>
              <a:t> </a:t>
            </a:r>
            <a:r>
              <a:rPr lang="en-US" sz="2800" dirty="0"/>
              <a:t>fluid-resistant surgical masks. </a:t>
            </a:r>
          </a:p>
          <a:p>
            <a:pPr marL="457200" indent="-457200">
              <a:buFont typeface="Arial" panose="020B0604020202020204" pitchFamily="34" charset="0"/>
              <a:buChar char="•"/>
            </a:pPr>
            <a:r>
              <a:rPr lang="en-US" sz="2800" dirty="0"/>
              <a:t>Where distancing cannot be maintained in the labs or workspaces, Level 3 masks and face shields must be used. </a:t>
            </a:r>
          </a:p>
          <a:p>
            <a:pPr marL="457200" indent="-457200">
              <a:buFont typeface="Arial" panose="020B0604020202020204" pitchFamily="34" charset="0"/>
              <a:buChar char="•"/>
            </a:pPr>
            <a:r>
              <a:rPr lang="en-US" sz="2800" dirty="0"/>
              <a:t>This level of enhanced PPE is currently in place for Dental, Nursing and ECE. </a:t>
            </a:r>
            <a:endParaRPr lang="en-US" sz="1600" dirty="0"/>
          </a:p>
        </p:txBody>
      </p:sp>
    </p:spTree>
    <p:extLst>
      <p:ext uri="{BB962C8B-B14F-4D97-AF65-F5344CB8AC3E}">
        <p14:creationId xmlns:p14="http://schemas.microsoft.com/office/powerpoint/2010/main" val="283307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DE9E-78C1-384B-92F4-52F3769ECB2C}"/>
              </a:ext>
            </a:extLst>
          </p:cNvPr>
          <p:cNvSpPr>
            <a:spLocks noGrp="1"/>
          </p:cNvSpPr>
          <p:nvPr>
            <p:ph type="title"/>
          </p:nvPr>
        </p:nvSpPr>
        <p:spPr>
          <a:xfrm>
            <a:off x="1938529" y="277822"/>
            <a:ext cx="9912096" cy="513885"/>
          </a:xfrm>
        </p:spPr>
        <p:txBody>
          <a:bodyPr/>
          <a:lstStyle/>
          <a:p>
            <a:pPr algn="l" rtl="0" eaLnBrk="1" latinLnBrk="0" hangingPunct="1"/>
            <a:r>
              <a:rPr lang="en-US" sz="3200" dirty="0">
                <a:effectLst/>
                <a:latin typeface="Calibri" panose="020F0502020204030204" pitchFamily="34" charset="0"/>
                <a:ea typeface="+mn-ea"/>
                <a:cs typeface="+mn-cs"/>
              </a:rPr>
              <a:t>Health and Safety Requirements – Wearing a Mask Properly</a:t>
            </a:r>
            <a:endParaRPr lang="en-US" dirty="0"/>
          </a:p>
        </p:txBody>
      </p:sp>
      <p:sp>
        <p:nvSpPr>
          <p:cNvPr id="4" name="Text Placeholder 4">
            <a:extLst>
              <a:ext uri="{FF2B5EF4-FFF2-40B4-BE49-F238E27FC236}">
                <a16:creationId xmlns:a16="http://schemas.microsoft.com/office/drawing/2014/main" id="{7307D22A-F69D-41D6-BAB6-80793F2AA851}"/>
              </a:ext>
            </a:extLst>
          </p:cNvPr>
          <p:cNvSpPr>
            <a:spLocks noGrp="1"/>
          </p:cNvSpPr>
          <p:nvPr>
            <p:ph type="body" idx="1"/>
          </p:nvPr>
        </p:nvSpPr>
        <p:spPr>
          <a:xfrm>
            <a:off x="373053" y="1468109"/>
            <a:ext cx="11262783" cy="738664"/>
          </a:xfrm>
        </p:spPr>
        <p:txBody>
          <a:bodyPr/>
          <a:lstStyle/>
          <a:p>
            <a:pPr marL="342900" indent="-342900">
              <a:buFont typeface="Arial,Sans-Serif"/>
              <a:buChar char="•"/>
            </a:pPr>
            <a:r>
              <a:rPr lang="en-US" sz="2400" dirty="0"/>
              <a:t>Wear your mask all the way up close to the bridge of your nose and all the way down under your chin.  The mask should fit snug around your face without gaps.</a:t>
            </a:r>
          </a:p>
        </p:txBody>
      </p:sp>
      <p:pic>
        <p:nvPicPr>
          <p:cNvPr id="6146" name="Picture 2" descr="&quot;How to wear a mask properly&quot; poster.  ">
            <a:extLst>
              <a:ext uri="{FF2B5EF4-FFF2-40B4-BE49-F238E27FC236}">
                <a16:creationId xmlns:a16="http://schemas.microsoft.com/office/drawing/2014/main" id="{3DDA4E54-D53D-4872-8874-A3C91640F1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 t="15862" r="1772"/>
          <a:stretch/>
        </p:blipFill>
        <p:spPr bwMode="auto">
          <a:xfrm>
            <a:off x="928914" y="2344707"/>
            <a:ext cx="9903996" cy="419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8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C90E-B9FE-354A-8CFB-2B4ACD0B9846}"/>
              </a:ext>
            </a:extLst>
          </p:cNvPr>
          <p:cNvSpPr>
            <a:spLocks noGrp="1"/>
          </p:cNvSpPr>
          <p:nvPr>
            <p:ph type="title"/>
          </p:nvPr>
        </p:nvSpPr>
        <p:spPr>
          <a:xfrm>
            <a:off x="2029969" y="309075"/>
            <a:ext cx="9381744" cy="459021"/>
          </a:xfrm>
        </p:spPr>
        <p:txBody>
          <a:bodyPr/>
          <a:lstStyle/>
          <a:p>
            <a:pPr algn="l" rtl="0" eaLnBrk="1" latinLnBrk="0" hangingPunct="1"/>
            <a:r>
              <a:rPr lang="en-US" sz="3200" dirty="0">
                <a:effectLst/>
                <a:latin typeface="Calibri" panose="020F0502020204030204" pitchFamily="34" charset="0"/>
                <a:ea typeface="+mn-ea"/>
                <a:cs typeface="+mn-cs"/>
              </a:rPr>
              <a:t>Health and Safety Requirements – Stay Home When Sick</a:t>
            </a:r>
            <a:endParaRPr lang="en-US" dirty="0"/>
          </a:p>
        </p:txBody>
      </p:sp>
      <p:pic>
        <p:nvPicPr>
          <p:cNvPr id="5" name="Picture 4" descr="&quot;Not feeling well&quot; poster">
            <a:extLst>
              <a:ext uri="{FF2B5EF4-FFF2-40B4-BE49-F238E27FC236}">
                <a16:creationId xmlns:a16="http://schemas.microsoft.com/office/drawing/2014/main" id="{1C92A73B-02E9-455A-804A-4F293FE1D436}"/>
              </a:ext>
            </a:extLst>
          </p:cNvPr>
          <p:cNvPicPr>
            <a:picLocks noChangeAspect="1"/>
          </p:cNvPicPr>
          <p:nvPr/>
        </p:nvPicPr>
        <p:blipFill rotWithShape="1">
          <a:blip r:embed="rId3"/>
          <a:srcRect l="31707" t="20580" r="35894" b="45004"/>
          <a:stretch/>
        </p:blipFill>
        <p:spPr>
          <a:xfrm>
            <a:off x="808381" y="1325218"/>
            <a:ext cx="3332923" cy="2360303"/>
          </a:xfrm>
          <a:prstGeom prst="rect">
            <a:avLst/>
          </a:prstGeom>
        </p:spPr>
      </p:pic>
      <p:sp>
        <p:nvSpPr>
          <p:cNvPr id="6" name="Text Placeholder 2">
            <a:extLst>
              <a:ext uri="{FF2B5EF4-FFF2-40B4-BE49-F238E27FC236}">
                <a16:creationId xmlns:a16="http://schemas.microsoft.com/office/drawing/2014/main" id="{A1C75FED-E805-45D9-BA98-3E0F474AD641}"/>
              </a:ext>
            </a:extLst>
          </p:cNvPr>
          <p:cNvSpPr txBox="1">
            <a:spLocks/>
          </p:cNvSpPr>
          <p:nvPr/>
        </p:nvSpPr>
        <p:spPr bwMode="auto">
          <a:xfrm>
            <a:off x="4470906" y="1222248"/>
            <a:ext cx="7379611" cy="379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0" fontAlgn="base" hangingPunct="0">
              <a:spcBef>
                <a:spcPct val="20000"/>
              </a:spcBef>
              <a:spcAft>
                <a:spcPct val="0"/>
              </a:spcAft>
              <a:defRPr sz="3200" b="0" i="0">
                <a:solidFill>
                  <a:schemeClr val="tx1"/>
                </a:solidFill>
                <a:latin typeface="Calibri"/>
                <a:ea typeface="+mn-ea"/>
                <a:cs typeface="Calibri"/>
              </a:defRPr>
            </a:lvl1pPr>
            <a:lvl2pPr marL="304815" algn="l" rtl="0" eaLnBrk="0" fontAlgn="base" hangingPunct="0">
              <a:spcBef>
                <a:spcPct val="20000"/>
              </a:spcBef>
              <a:spcAft>
                <a:spcPct val="0"/>
              </a:spcAft>
              <a:defRPr>
                <a:solidFill>
                  <a:schemeClr val="tx1"/>
                </a:solidFill>
                <a:latin typeface="+mn-lt"/>
                <a:ea typeface="+mn-ea"/>
                <a:cs typeface="+mn-cs"/>
              </a:defRPr>
            </a:lvl2pPr>
            <a:lvl3pPr marL="609630" algn="l" rtl="0" eaLnBrk="0" fontAlgn="base" hangingPunct="0">
              <a:spcBef>
                <a:spcPct val="20000"/>
              </a:spcBef>
              <a:spcAft>
                <a:spcPct val="0"/>
              </a:spcAft>
              <a:defRPr>
                <a:solidFill>
                  <a:schemeClr val="tx1"/>
                </a:solidFill>
                <a:latin typeface="+mn-lt"/>
                <a:ea typeface="+mn-ea"/>
                <a:cs typeface="+mn-cs"/>
              </a:defRPr>
            </a:lvl3pPr>
            <a:lvl4pPr marL="914446" algn="l" rtl="0" eaLnBrk="0" fontAlgn="base" hangingPunct="0">
              <a:spcBef>
                <a:spcPct val="20000"/>
              </a:spcBef>
              <a:spcAft>
                <a:spcPct val="0"/>
              </a:spcAft>
              <a:defRPr>
                <a:solidFill>
                  <a:schemeClr val="tx1"/>
                </a:solidFill>
                <a:latin typeface="+mn-lt"/>
                <a:ea typeface="+mn-ea"/>
                <a:cs typeface="+mn-cs"/>
              </a:defRPr>
            </a:lvl4pPr>
            <a:lvl5pPr marL="1219261" algn="l" rtl="0" eaLnBrk="0" fontAlgn="base" hangingPunct="0">
              <a:spcBef>
                <a:spcPct val="20000"/>
              </a:spcBef>
              <a:spcAft>
                <a:spcPct val="0"/>
              </a:spcAft>
              <a:defRPr>
                <a:solidFill>
                  <a:schemeClr val="tx1"/>
                </a:solidFill>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a:lstStyle>
          <a:p>
            <a:pPr marL="457200" indent="-457200">
              <a:buFont typeface="Arial" panose="020B0604020202020204" pitchFamily="34" charset="0"/>
              <a:buChar char="•"/>
            </a:pPr>
            <a:r>
              <a:rPr lang="en-US" sz="2800" kern="0"/>
              <a:t>Stay at home </a:t>
            </a:r>
          </a:p>
          <a:p>
            <a:pPr marL="457200" indent="-457200">
              <a:buFont typeface="Arial" panose="020B0604020202020204" pitchFamily="34" charset="0"/>
              <a:buChar char="•"/>
            </a:pPr>
            <a:r>
              <a:rPr lang="en-US" sz="2800" kern="0"/>
              <a:t>Self-isolate immediately </a:t>
            </a:r>
          </a:p>
          <a:p>
            <a:pPr marL="457200" indent="-457200">
              <a:buFont typeface="Arial" panose="020B0604020202020204" pitchFamily="34" charset="0"/>
              <a:buChar char="•"/>
            </a:pPr>
            <a:r>
              <a:rPr lang="en-US" sz="2800" kern="0"/>
              <a:t>Contact Toronto Public Health at 416-338-7600 or book a test at a COVID-19 testing location </a:t>
            </a:r>
          </a:p>
          <a:p>
            <a:pPr marL="457200" indent="-457200">
              <a:buFont typeface="Arial" panose="020B0604020202020204" pitchFamily="34" charset="0"/>
              <a:buChar char="•"/>
            </a:pPr>
            <a:r>
              <a:rPr lang="en-US" sz="2800" kern="0"/>
              <a:t>Students: alert Student Counselling &amp; wellbeing at </a:t>
            </a:r>
            <a:r>
              <a:rPr lang="en-US" sz="2800" kern="0">
                <a:hlinkClick r:id="rId4"/>
              </a:rPr>
              <a:t>georgebrown.ca/letstalkCOVID19</a:t>
            </a:r>
            <a:r>
              <a:rPr lang="en-US" sz="2800" kern="0"/>
              <a:t> </a:t>
            </a:r>
          </a:p>
          <a:p>
            <a:pPr marL="457200" indent="-457200">
              <a:buFont typeface="Arial" panose="020B0604020202020204" pitchFamily="34" charset="0"/>
              <a:buChar char="•"/>
            </a:pPr>
            <a:r>
              <a:rPr lang="en-US" sz="2800" kern="0"/>
              <a:t>Employees: alert Health, Safety and Wellness at </a:t>
            </a:r>
            <a:r>
              <a:rPr lang="en-US" sz="2800" kern="0">
                <a:hlinkClick r:id="rId5"/>
              </a:rPr>
              <a:t>hsw@georgebrown.ca</a:t>
            </a:r>
            <a:endParaRPr lang="en-CA" sz="2800" kern="0"/>
          </a:p>
        </p:txBody>
      </p:sp>
    </p:spTree>
    <p:extLst>
      <p:ext uri="{BB962C8B-B14F-4D97-AF65-F5344CB8AC3E}">
        <p14:creationId xmlns:p14="http://schemas.microsoft.com/office/powerpoint/2010/main" val="243204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6259-116A-4EAE-9C82-5FDA6B5FAD2F}"/>
              </a:ext>
            </a:extLst>
          </p:cNvPr>
          <p:cNvSpPr>
            <a:spLocks noGrp="1"/>
          </p:cNvSpPr>
          <p:nvPr>
            <p:ph type="title"/>
          </p:nvPr>
        </p:nvSpPr>
        <p:spPr>
          <a:xfrm>
            <a:off x="2011403" y="117704"/>
            <a:ext cx="9297563" cy="807913"/>
          </a:xfrm>
        </p:spPr>
        <p:txBody>
          <a:bodyPr/>
          <a:lstStyle/>
          <a:p>
            <a:pPr algn="l"/>
            <a:r>
              <a:rPr lang="en-US" sz="5250" dirty="0"/>
              <a:t>GBC Wellness Ambassadors</a:t>
            </a:r>
            <a:endParaRPr lang="en-CA" sz="5250" dirty="0"/>
          </a:p>
        </p:txBody>
      </p:sp>
      <p:sp>
        <p:nvSpPr>
          <p:cNvPr id="6" name="Rectangle 5">
            <a:extLst>
              <a:ext uri="{FF2B5EF4-FFF2-40B4-BE49-F238E27FC236}">
                <a16:creationId xmlns:a16="http://schemas.microsoft.com/office/drawing/2014/main" id="{00EEAD6E-5D4A-482F-82F5-C626761E7091}"/>
              </a:ext>
              <a:ext uri="{C183D7F6-B498-43B3-948B-1728B52AA6E4}">
                <adec:decorative xmlns:adec="http://schemas.microsoft.com/office/drawing/2017/decorative" val="1"/>
              </a:ext>
            </a:extLst>
          </p:cNvPr>
          <p:cNvSpPr/>
          <p:nvPr/>
        </p:nvSpPr>
        <p:spPr>
          <a:xfrm>
            <a:off x="855362" y="1163331"/>
            <a:ext cx="2310064" cy="1312244"/>
          </a:xfrm>
          <a:prstGeom prst="rect">
            <a:avLst/>
          </a:prstGeom>
          <a:solidFill>
            <a:srgbClr val="C3A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11B66DC-AF95-4F05-87A5-D86800F5F5C5}"/>
              </a:ext>
            </a:extLst>
          </p:cNvPr>
          <p:cNvSpPr txBox="1"/>
          <p:nvPr/>
        </p:nvSpPr>
        <p:spPr>
          <a:xfrm>
            <a:off x="1272458" y="1572578"/>
            <a:ext cx="1548063" cy="461665"/>
          </a:xfrm>
          <a:prstGeom prst="rect">
            <a:avLst/>
          </a:prstGeom>
          <a:noFill/>
        </p:spPr>
        <p:txBody>
          <a:bodyPr wrap="square" rtlCol="0">
            <a:spAutoFit/>
          </a:bodyPr>
          <a:lstStyle/>
          <a:p>
            <a:pPr algn="ctr"/>
            <a:r>
              <a:rPr lang="en-CA" sz="2400" dirty="0"/>
              <a:t>Promote</a:t>
            </a:r>
          </a:p>
        </p:txBody>
      </p:sp>
      <p:sp>
        <p:nvSpPr>
          <p:cNvPr id="8" name="Rectangle 7">
            <a:extLst>
              <a:ext uri="{FF2B5EF4-FFF2-40B4-BE49-F238E27FC236}">
                <a16:creationId xmlns:a16="http://schemas.microsoft.com/office/drawing/2014/main" id="{6F385B73-8E9C-48BD-89B4-24150262E1BE}"/>
              </a:ext>
              <a:ext uri="{C183D7F6-B498-43B3-948B-1728B52AA6E4}">
                <adec:decorative xmlns:adec="http://schemas.microsoft.com/office/drawing/2017/decorative" val="1"/>
              </a:ext>
            </a:extLst>
          </p:cNvPr>
          <p:cNvSpPr/>
          <p:nvPr/>
        </p:nvSpPr>
        <p:spPr>
          <a:xfrm>
            <a:off x="3241626" y="1163331"/>
            <a:ext cx="8245642" cy="1312244"/>
          </a:xfrm>
          <a:prstGeom prst="rect">
            <a:avLst/>
          </a:prstGeom>
          <a:solidFill>
            <a:srgbClr val="C3A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44C4E6D0-B442-4B86-954E-52C18F5E2344}"/>
              </a:ext>
              <a:ext uri="{C183D7F6-B498-43B3-948B-1728B52AA6E4}">
                <adec:decorative xmlns:adec="http://schemas.microsoft.com/office/drawing/2017/decorative" val="1"/>
              </a:ext>
            </a:extLst>
          </p:cNvPr>
          <p:cNvSpPr/>
          <p:nvPr/>
        </p:nvSpPr>
        <p:spPr>
          <a:xfrm>
            <a:off x="855362" y="2549463"/>
            <a:ext cx="2310064" cy="1312244"/>
          </a:xfrm>
          <a:prstGeom prst="rect">
            <a:avLst/>
          </a:prstGeom>
          <a:solidFill>
            <a:srgbClr val="748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8369C7D6-4A5B-4EED-9A44-281471149711}"/>
              </a:ext>
            </a:extLst>
          </p:cNvPr>
          <p:cNvSpPr txBox="1"/>
          <p:nvPr/>
        </p:nvSpPr>
        <p:spPr>
          <a:xfrm>
            <a:off x="1272458" y="2958710"/>
            <a:ext cx="1719992" cy="461665"/>
          </a:xfrm>
          <a:prstGeom prst="rect">
            <a:avLst/>
          </a:prstGeom>
          <a:noFill/>
        </p:spPr>
        <p:txBody>
          <a:bodyPr wrap="square" rtlCol="0">
            <a:spAutoFit/>
          </a:bodyPr>
          <a:lstStyle/>
          <a:p>
            <a:pPr algn="ctr"/>
            <a:r>
              <a:rPr lang="en-CA" sz="2400" dirty="0"/>
              <a:t>Observe</a:t>
            </a:r>
          </a:p>
        </p:txBody>
      </p:sp>
      <p:sp>
        <p:nvSpPr>
          <p:cNvPr id="18" name="Rectangle 17">
            <a:extLst>
              <a:ext uri="{FF2B5EF4-FFF2-40B4-BE49-F238E27FC236}">
                <a16:creationId xmlns:a16="http://schemas.microsoft.com/office/drawing/2014/main" id="{2ECA3C93-31A7-4283-B8ED-BCB03E91D459}"/>
              </a:ext>
              <a:ext uri="{C183D7F6-B498-43B3-948B-1728B52AA6E4}">
                <adec:decorative xmlns:adec="http://schemas.microsoft.com/office/drawing/2017/decorative" val="1"/>
              </a:ext>
            </a:extLst>
          </p:cNvPr>
          <p:cNvSpPr/>
          <p:nvPr/>
        </p:nvSpPr>
        <p:spPr>
          <a:xfrm>
            <a:off x="3241626" y="2549463"/>
            <a:ext cx="8245642" cy="1312244"/>
          </a:xfrm>
          <a:prstGeom prst="rect">
            <a:avLst/>
          </a:prstGeom>
          <a:solidFill>
            <a:srgbClr val="748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F22F7B02-382F-411E-8D9A-BFB4C93AB070}"/>
              </a:ext>
              <a:ext uri="{C183D7F6-B498-43B3-948B-1728B52AA6E4}">
                <adec:decorative xmlns:adec="http://schemas.microsoft.com/office/drawing/2017/decorative" val="1"/>
              </a:ext>
            </a:extLst>
          </p:cNvPr>
          <p:cNvSpPr/>
          <p:nvPr/>
        </p:nvSpPr>
        <p:spPr>
          <a:xfrm>
            <a:off x="855362" y="3935595"/>
            <a:ext cx="2310064" cy="1312244"/>
          </a:xfrm>
          <a:prstGeom prst="rect">
            <a:avLst/>
          </a:prstGeom>
          <a:solidFill>
            <a:srgbClr val="70D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983772A2-6F63-4048-9BE5-7E148803C081}"/>
              </a:ext>
            </a:extLst>
          </p:cNvPr>
          <p:cNvSpPr txBox="1"/>
          <p:nvPr/>
        </p:nvSpPr>
        <p:spPr>
          <a:xfrm>
            <a:off x="1272458" y="4344842"/>
            <a:ext cx="1548063" cy="461665"/>
          </a:xfrm>
          <a:prstGeom prst="rect">
            <a:avLst/>
          </a:prstGeom>
          <a:noFill/>
        </p:spPr>
        <p:txBody>
          <a:bodyPr wrap="square" rtlCol="0">
            <a:spAutoFit/>
          </a:bodyPr>
          <a:lstStyle/>
          <a:p>
            <a:pPr algn="ctr"/>
            <a:r>
              <a:rPr lang="en-CA" sz="2400" dirty="0"/>
              <a:t>Remind </a:t>
            </a:r>
          </a:p>
        </p:txBody>
      </p:sp>
      <p:sp>
        <p:nvSpPr>
          <p:cNvPr id="22" name="Rectangle 21">
            <a:extLst>
              <a:ext uri="{FF2B5EF4-FFF2-40B4-BE49-F238E27FC236}">
                <a16:creationId xmlns:a16="http://schemas.microsoft.com/office/drawing/2014/main" id="{E3EE3D02-979B-4FDD-BA51-03BB63E27724}"/>
              </a:ext>
              <a:ext uri="{C183D7F6-B498-43B3-948B-1728B52AA6E4}">
                <adec:decorative xmlns:adec="http://schemas.microsoft.com/office/drawing/2017/decorative" val="1"/>
              </a:ext>
            </a:extLst>
          </p:cNvPr>
          <p:cNvSpPr/>
          <p:nvPr/>
        </p:nvSpPr>
        <p:spPr>
          <a:xfrm>
            <a:off x="3241626" y="3935595"/>
            <a:ext cx="8245642" cy="1312244"/>
          </a:xfrm>
          <a:prstGeom prst="rect">
            <a:avLst/>
          </a:prstGeom>
          <a:solidFill>
            <a:srgbClr val="70D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6E29C9E2-ABDC-4BE9-8550-D2F00510A4E1}"/>
              </a:ext>
              <a:ext uri="{C183D7F6-B498-43B3-948B-1728B52AA6E4}">
                <adec:decorative xmlns:adec="http://schemas.microsoft.com/office/drawing/2017/decorative" val="1"/>
              </a:ext>
            </a:extLst>
          </p:cNvPr>
          <p:cNvSpPr/>
          <p:nvPr/>
        </p:nvSpPr>
        <p:spPr>
          <a:xfrm>
            <a:off x="855362" y="5321727"/>
            <a:ext cx="2310064" cy="1312244"/>
          </a:xfrm>
          <a:prstGeom prst="rect">
            <a:avLst/>
          </a:prstGeom>
          <a:solidFill>
            <a:srgbClr val="A0D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A9978107-B9F8-4EF6-95C3-3EAE1301E1ED}"/>
              </a:ext>
            </a:extLst>
          </p:cNvPr>
          <p:cNvSpPr txBox="1"/>
          <p:nvPr/>
        </p:nvSpPr>
        <p:spPr>
          <a:xfrm>
            <a:off x="1272458" y="5730974"/>
            <a:ext cx="1548063" cy="461665"/>
          </a:xfrm>
          <a:prstGeom prst="rect">
            <a:avLst/>
          </a:prstGeom>
          <a:noFill/>
        </p:spPr>
        <p:txBody>
          <a:bodyPr wrap="square" rtlCol="0">
            <a:spAutoFit/>
          </a:bodyPr>
          <a:lstStyle/>
          <a:p>
            <a:pPr algn="ctr"/>
            <a:r>
              <a:rPr lang="en-CA" sz="2400" dirty="0"/>
              <a:t>Report</a:t>
            </a:r>
          </a:p>
        </p:txBody>
      </p:sp>
      <p:sp>
        <p:nvSpPr>
          <p:cNvPr id="26" name="Rectangle 25">
            <a:extLst>
              <a:ext uri="{FF2B5EF4-FFF2-40B4-BE49-F238E27FC236}">
                <a16:creationId xmlns:a16="http://schemas.microsoft.com/office/drawing/2014/main" id="{05E807E4-756C-4DD8-A62B-FFE5B1E0C7CE}"/>
              </a:ext>
              <a:ext uri="{C183D7F6-B498-43B3-948B-1728B52AA6E4}">
                <adec:decorative xmlns:adec="http://schemas.microsoft.com/office/drawing/2017/decorative" val="1"/>
              </a:ext>
            </a:extLst>
          </p:cNvPr>
          <p:cNvSpPr/>
          <p:nvPr/>
        </p:nvSpPr>
        <p:spPr>
          <a:xfrm>
            <a:off x="3241626" y="5321727"/>
            <a:ext cx="8245642" cy="1312244"/>
          </a:xfrm>
          <a:prstGeom prst="rect">
            <a:avLst/>
          </a:prstGeom>
          <a:solidFill>
            <a:srgbClr val="A0D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a:extLst>
              <a:ext uri="{FF2B5EF4-FFF2-40B4-BE49-F238E27FC236}">
                <a16:creationId xmlns:a16="http://schemas.microsoft.com/office/drawing/2014/main" id="{29919A65-A8EB-4C21-BDEC-9F42B33B6F4B}"/>
              </a:ext>
            </a:extLst>
          </p:cNvPr>
          <p:cNvSpPr txBox="1"/>
          <p:nvPr/>
        </p:nvSpPr>
        <p:spPr>
          <a:xfrm>
            <a:off x="3305794" y="1229465"/>
            <a:ext cx="7811787" cy="1200329"/>
          </a:xfrm>
          <a:prstGeom prst="rect">
            <a:avLst/>
          </a:prstGeom>
          <a:noFill/>
        </p:spPr>
        <p:txBody>
          <a:bodyPr wrap="square" rtlCol="0">
            <a:spAutoFit/>
          </a:bodyPr>
          <a:lstStyle/>
          <a:p>
            <a:pPr marL="285750" indent="-285750" algn="l">
              <a:buFont typeface="Arial" panose="020B0604020202020204" pitchFamily="34" charset="0"/>
              <a:buChar char="•"/>
            </a:pPr>
            <a:r>
              <a:rPr lang="en-CA" dirty="0"/>
              <a:t>Visible presence</a:t>
            </a:r>
          </a:p>
          <a:p>
            <a:pPr marL="285750" indent="-285750" algn="l">
              <a:buFont typeface="Arial" panose="020B0604020202020204" pitchFamily="34" charset="0"/>
              <a:buChar char="•"/>
            </a:pPr>
            <a:r>
              <a:rPr lang="en-CA" dirty="0"/>
              <a:t>Promote wellness on campus (students, employees, clients, contractors)</a:t>
            </a:r>
          </a:p>
          <a:p>
            <a:pPr marL="285750" indent="-285750" algn="l">
              <a:buFont typeface="Arial" panose="020B0604020202020204" pitchFamily="34" charset="0"/>
              <a:buChar char="•"/>
            </a:pPr>
            <a:r>
              <a:rPr lang="en-CA" dirty="0"/>
              <a:t>Increase awareness of COVID-19 protocols</a:t>
            </a:r>
          </a:p>
          <a:p>
            <a:pPr marL="285750" indent="-285750" algn="l">
              <a:buFont typeface="Arial" panose="020B0604020202020204" pitchFamily="34" charset="0"/>
              <a:buChar char="•"/>
            </a:pPr>
            <a:r>
              <a:rPr lang="en-CA" dirty="0"/>
              <a:t>Acknowledge when protocols are followed</a:t>
            </a:r>
          </a:p>
        </p:txBody>
      </p:sp>
      <p:sp>
        <p:nvSpPr>
          <p:cNvPr id="28" name="TextBox 27">
            <a:extLst>
              <a:ext uri="{FF2B5EF4-FFF2-40B4-BE49-F238E27FC236}">
                <a16:creationId xmlns:a16="http://schemas.microsoft.com/office/drawing/2014/main" id="{6695267A-6FB1-42B1-B9BB-378D457E9488}"/>
              </a:ext>
            </a:extLst>
          </p:cNvPr>
          <p:cNvSpPr txBox="1"/>
          <p:nvPr/>
        </p:nvSpPr>
        <p:spPr>
          <a:xfrm>
            <a:off x="3297774" y="2624734"/>
            <a:ext cx="6481011" cy="1200329"/>
          </a:xfrm>
          <a:prstGeom prst="rect">
            <a:avLst/>
          </a:prstGeom>
          <a:noFill/>
        </p:spPr>
        <p:txBody>
          <a:bodyPr wrap="square" rtlCol="0">
            <a:spAutoFit/>
          </a:bodyPr>
          <a:lstStyle/>
          <a:p>
            <a:pPr marL="285750" indent="-285750" algn="l">
              <a:buFont typeface="Arial" panose="020B0604020202020204" pitchFamily="34" charset="0"/>
              <a:buChar char="•"/>
            </a:pPr>
            <a:r>
              <a:rPr lang="en-CA"/>
              <a:t>Monitor common areas such as:</a:t>
            </a:r>
          </a:p>
          <a:p>
            <a:pPr marL="742950" lvl="1" indent="-285750">
              <a:buFont typeface="Calibri" panose="020F0502020204030204" pitchFamily="34" charset="0"/>
              <a:buChar char="─"/>
            </a:pPr>
            <a:r>
              <a:rPr lang="en-CA"/>
              <a:t>Designated eating spaces</a:t>
            </a:r>
          </a:p>
          <a:p>
            <a:pPr marL="742950" lvl="1" indent="-285750">
              <a:buFont typeface="Calibri" panose="020F0502020204030204" pitchFamily="34" charset="0"/>
              <a:buChar char="─"/>
            </a:pPr>
            <a:r>
              <a:rPr lang="en-CA"/>
              <a:t>Hallways</a:t>
            </a:r>
          </a:p>
          <a:p>
            <a:pPr marL="742950" lvl="1" indent="-285750">
              <a:buFont typeface="Calibri" panose="020F0502020204030204" pitchFamily="34" charset="0"/>
              <a:buChar char="─"/>
            </a:pPr>
            <a:r>
              <a:rPr lang="en-CA"/>
              <a:t>Foyers </a:t>
            </a:r>
          </a:p>
        </p:txBody>
      </p:sp>
      <p:sp>
        <p:nvSpPr>
          <p:cNvPr id="29" name="TextBox 28">
            <a:extLst>
              <a:ext uri="{FF2B5EF4-FFF2-40B4-BE49-F238E27FC236}">
                <a16:creationId xmlns:a16="http://schemas.microsoft.com/office/drawing/2014/main" id="{5D9486DF-EFAA-449C-B224-E00EB8B24317}"/>
              </a:ext>
            </a:extLst>
          </p:cNvPr>
          <p:cNvSpPr txBox="1"/>
          <p:nvPr/>
        </p:nvSpPr>
        <p:spPr>
          <a:xfrm>
            <a:off x="3289753" y="4288140"/>
            <a:ext cx="8085221" cy="646331"/>
          </a:xfrm>
          <a:prstGeom prst="rect">
            <a:avLst/>
          </a:prstGeom>
          <a:noFill/>
        </p:spPr>
        <p:txBody>
          <a:bodyPr wrap="square" rtlCol="0">
            <a:spAutoFit/>
          </a:bodyPr>
          <a:lstStyle/>
          <a:p>
            <a:pPr marL="285750" indent="-285750" algn="l">
              <a:buFont typeface="Arial" panose="020B0604020202020204" pitchFamily="34" charset="0"/>
              <a:buChar char="•"/>
            </a:pPr>
            <a:r>
              <a:rPr lang="en-CA"/>
              <a:t>Remind everyone to follow COVID-19 protocols using verbal reminders, visual cues, and incentives</a:t>
            </a:r>
          </a:p>
        </p:txBody>
      </p:sp>
      <p:sp>
        <p:nvSpPr>
          <p:cNvPr id="32" name="TextBox 31">
            <a:extLst>
              <a:ext uri="{FF2B5EF4-FFF2-40B4-BE49-F238E27FC236}">
                <a16:creationId xmlns:a16="http://schemas.microsoft.com/office/drawing/2014/main" id="{074C7A85-2B73-4455-87B5-D844478F82AD}"/>
              </a:ext>
            </a:extLst>
          </p:cNvPr>
          <p:cNvSpPr txBox="1"/>
          <p:nvPr/>
        </p:nvSpPr>
        <p:spPr>
          <a:xfrm>
            <a:off x="3297773" y="5648510"/>
            <a:ext cx="8077201" cy="646331"/>
          </a:xfrm>
          <a:prstGeom prst="rect">
            <a:avLst/>
          </a:prstGeom>
          <a:noFill/>
        </p:spPr>
        <p:txBody>
          <a:bodyPr wrap="square" rtlCol="0">
            <a:spAutoFit/>
          </a:bodyPr>
          <a:lstStyle/>
          <a:p>
            <a:pPr marL="285750" indent="-285750" algn="l">
              <a:buFont typeface="Arial" panose="020B0604020202020204" pitchFamily="34" charset="0"/>
              <a:buChar char="•"/>
            </a:pPr>
            <a:r>
              <a:rPr lang="en-CA"/>
              <a:t>Report findings at regular meetings with Manager of Student Life and HSW </a:t>
            </a:r>
          </a:p>
          <a:p>
            <a:pPr marL="285750" indent="-285750" algn="l">
              <a:buFont typeface="Arial" panose="020B0604020202020204" pitchFamily="34" charset="0"/>
              <a:buChar char="•"/>
            </a:pPr>
            <a:r>
              <a:rPr lang="en-CA"/>
              <a:t>Escalate issues to PSS, Manager of Student Life, and HSW</a:t>
            </a:r>
          </a:p>
        </p:txBody>
      </p:sp>
    </p:spTree>
    <p:extLst>
      <p:ext uri="{BB962C8B-B14F-4D97-AF65-F5344CB8AC3E}">
        <p14:creationId xmlns:p14="http://schemas.microsoft.com/office/powerpoint/2010/main" val="114656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0823-F0A5-4418-B85E-E9867371D215}"/>
              </a:ext>
            </a:extLst>
          </p:cNvPr>
          <p:cNvSpPr>
            <a:spLocks noGrp="1"/>
          </p:cNvSpPr>
          <p:nvPr>
            <p:ph type="title"/>
          </p:nvPr>
        </p:nvSpPr>
        <p:spPr>
          <a:xfrm>
            <a:off x="1907462" y="129712"/>
            <a:ext cx="10284538" cy="807913"/>
          </a:xfrm>
        </p:spPr>
        <p:txBody>
          <a:bodyPr/>
          <a:lstStyle/>
          <a:p>
            <a:pPr algn="l"/>
            <a:r>
              <a:rPr lang="en-US" sz="5250" dirty="0"/>
              <a:t>Immediate Actions at GBC </a:t>
            </a:r>
            <a:endParaRPr lang="en-CA" dirty="0"/>
          </a:p>
        </p:txBody>
      </p:sp>
      <p:sp>
        <p:nvSpPr>
          <p:cNvPr id="3" name="Text Placeholder 2">
            <a:extLst>
              <a:ext uri="{FF2B5EF4-FFF2-40B4-BE49-F238E27FC236}">
                <a16:creationId xmlns:a16="http://schemas.microsoft.com/office/drawing/2014/main" id="{D6CC1462-B41F-4DCD-98DB-64CC3A69E726}"/>
              </a:ext>
            </a:extLst>
          </p:cNvPr>
          <p:cNvSpPr>
            <a:spLocks noGrp="1"/>
          </p:cNvSpPr>
          <p:nvPr>
            <p:ph type="body" idx="1"/>
          </p:nvPr>
        </p:nvSpPr>
        <p:spPr>
          <a:xfrm>
            <a:off x="289313" y="1517368"/>
            <a:ext cx="11310837" cy="4744285"/>
          </a:xfrm>
        </p:spPr>
        <p:txBody>
          <a:bodyPr/>
          <a:lstStyle/>
          <a:p>
            <a:pPr marL="762000" lvl="1" indent="-457200">
              <a:buFont typeface="Arial" panose="020B0604020202020204" pitchFamily="34" charset="0"/>
              <a:buChar char="•"/>
            </a:pPr>
            <a:r>
              <a:rPr lang="en-US" sz="2400" dirty="0">
                <a:cs typeface="Calibri"/>
              </a:rPr>
              <a:t>Divisions are ensuring major outcomes are completed as soon as possible.  </a:t>
            </a:r>
          </a:p>
          <a:p>
            <a:pPr marL="762000" lvl="1" indent="-457200">
              <a:buFont typeface="Arial" panose="020B0604020202020204" pitchFamily="34" charset="0"/>
              <a:buChar char="•"/>
            </a:pPr>
            <a:r>
              <a:rPr lang="en-US" sz="2400" dirty="0">
                <a:ea typeface="+mn-lt"/>
                <a:cs typeface="+mn-lt"/>
              </a:rPr>
              <a:t>Wellness Ambassadors and Security have increased monitoring in common spaces to ensure protocols are being followed.</a:t>
            </a:r>
            <a:endParaRPr lang="en-US" sz="2400" dirty="0">
              <a:solidFill>
                <a:srgbClr val="000000"/>
              </a:solidFill>
              <a:cs typeface="Calibri"/>
            </a:endParaRPr>
          </a:p>
          <a:p>
            <a:pPr marL="761985" lvl="1" indent="-457200">
              <a:buFont typeface="Arial" panose="020B0604020202020204" pitchFamily="34" charset="0"/>
              <a:buChar char="•"/>
            </a:pPr>
            <a:r>
              <a:rPr lang="en-US" sz="2400" dirty="0"/>
              <a:t>Wellness Ambassadors, Security Coordinators, and Facilities Management will be dropping into labs this week to observe and provide recommendations for further protocol enhancements.</a:t>
            </a:r>
          </a:p>
          <a:p>
            <a:pPr marL="762000" lvl="1" indent="-457200">
              <a:buFont typeface="Arial" panose="020B0604020202020204" pitchFamily="34" charset="0"/>
              <a:buChar char="•"/>
            </a:pPr>
            <a:r>
              <a:rPr lang="en-US" sz="2400" dirty="0">
                <a:ea typeface="+mn-lt"/>
                <a:cs typeface="+mn-lt"/>
              </a:rPr>
              <a:t>Facilities Management is reviewing and strengthen traffic flow protocols throughout our buildings.</a:t>
            </a:r>
            <a:r>
              <a:rPr lang="en-US" sz="2400" dirty="0">
                <a:solidFill>
                  <a:srgbClr val="FF0000"/>
                </a:solidFill>
                <a:ea typeface="+mn-lt"/>
                <a:cs typeface="+mn-lt"/>
              </a:rPr>
              <a:t>  </a:t>
            </a:r>
            <a:endParaRPr lang="en-US" sz="2400" dirty="0">
              <a:solidFill>
                <a:srgbClr val="FF0000"/>
              </a:solidFill>
              <a:cs typeface="Calibri"/>
            </a:endParaRPr>
          </a:p>
          <a:p>
            <a:pPr marL="762000" lvl="1" indent="-457200">
              <a:buFont typeface="Arial" panose="020B0604020202020204" pitchFamily="34" charset="0"/>
              <a:buChar char="•"/>
            </a:pPr>
            <a:r>
              <a:rPr lang="en-US" sz="2400" dirty="0"/>
              <a:t>Awareness training sessions for faculty and employees.</a:t>
            </a:r>
            <a:endParaRPr lang="en-US" sz="2400" dirty="0">
              <a:cs typeface="Calibri"/>
            </a:endParaRPr>
          </a:p>
          <a:p>
            <a:pPr marL="762000" lvl="1" indent="-457200">
              <a:buFont typeface="Arial" panose="020B0604020202020204" pitchFamily="34" charset="0"/>
              <a:buChar char="•"/>
            </a:pPr>
            <a:r>
              <a:rPr lang="en-US" sz="2400" dirty="0"/>
              <a:t>Surgical masks are available at all entrances for distribution.</a:t>
            </a:r>
          </a:p>
          <a:p>
            <a:pPr marL="762000" lvl="1" indent="-457200">
              <a:buFont typeface="Arial" panose="020B0604020202020204" pitchFamily="34" charset="0"/>
              <a:buChar char="•"/>
            </a:pPr>
            <a:r>
              <a:rPr lang="en-US" sz="2400" dirty="0"/>
              <a:t>Enhanced PPE is available for labs where physical distancing is unavoidable.</a:t>
            </a:r>
            <a:endParaRPr lang="en-US" sz="2400" dirty="0">
              <a:cs typeface="Calibri"/>
            </a:endParaRPr>
          </a:p>
        </p:txBody>
      </p:sp>
    </p:spTree>
    <p:extLst>
      <p:ext uri="{BB962C8B-B14F-4D97-AF65-F5344CB8AC3E}">
        <p14:creationId xmlns:p14="http://schemas.microsoft.com/office/powerpoint/2010/main" val="2005169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3795-99D6-4F01-8464-D40D4F353543}"/>
              </a:ext>
            </a:extLst>
          </p:cNvPr>
          <p:cNvSpPr>
            <a:spLocks noGrp="1"/>
          </p:cNvSpPr>
          <p:nvPr>
            <p:ph type="title"/>
          </p:nvPr>
        </p:nvSpPr>
        <p:spPr>
          <a:xfrm>
            <a:off x="1900511" y="156480"/>
            <a:ext cx="5547783" cy="807913"/>
          </a:xfrm>
        </p:spPr>
        <p:txBody>
          <a:bodyPr/>
          <a:lstStyle/>
          <a:p>
            <a:pPr algn="l"/>
            <a:r>
              <a:rPr lang="en-US" sz="5250" dirty="0"/>
              <a:t>How You Can Help</a:t>
            </a:r>
            <a:endParaRPr lang="en-CA" sz="5250" dirty="0"/>
          </a:p>
        </p:txBody>
      </p:sp>
      <p:sp>
        <p:nvSpPr>
          <p:cNvPr id="3" name="Text Placeholder 2">
            <a:extLst>
              <a:ext uri="{FF2B5EF4-FFF2-40B4-BE49-F238E27FC236}">
                <a16:creationId xmlns:a16="http://schemas.microsoft.com/office/drawing/2014/main" id="{5B810142-0E3B-470E-9523-86388E099D27}"/>
              </a:ext>
            </a:extLst>
          </p:cNvPr>
          <p:cNvSpPr>
            <a:spLocks noGrp="1"/>
          </p:cNvSpPr>
          <p:nvPr>
            <p:ph type="body" idx="1"/>
          </p:nvPr>
        </p:nvSpPr>
        <p:spPr>
          <a:xfrm>
            <a:off x="464608" y="1386652"/>
            <a:ext cx="11262783" cy="5515356"/>
          </a:xfrm>
        </p:spPr>
        <p:txBody>
          <a:bodyPr/>
          <a:lstStyle/>
          <a:p>
            <a:pPr marL="762000" lvl="1" indent="-457200">
              <a:buFont typeface="Arial"/>
              <a:buChar char="•"/>
            </a:pPr>
            <a:r>
              <a:rPr lang="en-US" sz="2800" dirty="0">
                <a:cs typeface="Calibri"/>
              </a:rPr>
              <a:t>Be a role model by following</a:t>
            </a:r>
            <a:r>
              <a:rPr lang="en-US" sz="2800" dirty="0"/>
              <a:t> the COVID-19 Protocols. </a:t>
            </a:r>
            <a:endParaRPr lang="en-US" sz="1600" dirty="0">
              <a:cs typeface="Calibri"/>
            </a:endParaRPr>
          </a:p>
          <a:p>
            <a:pPr marL="762000" lvl="1" indent="-457200">
              <a:buFont typeface="Arial"/>
              <a:buChar char="•"/>
            </a:pPr>
            <a:r>
              <a:rPr lang="en-US" sz="2800" dirty="0"/>
              <a:t>Review classroom movement, </a:t>
            </a:r>
            <a:r>
              <a:rPr lang="en-US" sz="2800" dirty="0">
                <a:ea typeface="+mn-lt"/>
                <a:cs typeface="+mn-lt"/>
              </a:rPr>
              <a:t>for example when accessing shared resources/areas,</a:t>
            </a:r>
            <a:r>
              <a:rPr lang="en-US" sz="2800" dirty="0"/>
              <a:t> and activities and limit opportunities for close contact.</a:t>
            </a:r>
          </a:p>
          <a:p>
            <a:pPr marL="1371631" lvl="3" indent="-457200">
              <a:buFont typeface="Calibri" panose="020F0502020204030204" pitchFamily="34" charset="0"/>
              <a:buChar char="─"/>
            </a:pPr>
            <a:r>
              <a:rPr lang="en-US" sz="2000" dirty="0">
                <a:cs typeface="Calibri"/>
              </a:rPr>
              <a:t>Avoid large group huddles during demonstrations, instead have smaller groups so distancing can be achieved or use technology to cast the demo on a video screen.</a:t>
            </a:r>
          </a:p>
          <a:p>
            <a:pPr marL="1371631" lvl="3" indent="-457200">
              <a:buFont typeface="Calibri" panose="020F0502020204030204" pitchFamily="34" charset="0"/>
              <a:buChar char="─"/>
            </a:pPr>
            <a:r>
              <a:rPr lang="en-US" sz="2000" dirty="0">
                <a:cs typeface="Calibri"/>
              </a:rPr>
              <a:t>Shorten the duration of close contact activities to only what is essential and cannot be avoided.</a:t>
            </a:r>
          </a:p>
          <a:p>
            <a:pPr marL="1371631" lvl="3" indent="-457200">
              <a:buFont typeface="Calibri" panose="020F0502020204030204" pitchFamily="34" charset="0"/>
              <a:buChar char="─"/>
            </a:pPr>
            <a:r>
              <a:rPr lang="en-US" sz="2000" dirty="0">
                <a:cs typeface="Calibri"/>
              </a:rPr>
              <a:t>Where equipment or small workspaces are shared, have students take turns so there is only one at a time, and ensure time to disinfect items between use.</a:t>
            </a:r>
            <a:endParaRPr lang="en-US" sz="2800" dirty="0">
              <a:cs typeface="Calibri"/>
            </a:endParaRPr>
          </a:p>
          <a:p>
            <a:pPr marL="762000" lvl="1" indent="-457200">
              <a:buFont typeface="Arial"/>
              <a:buChar char="•"/>
            </a:pPr>
            <a:r>
              <a:rPr lang="en-US" sz="2800" dirty="0"/>
              <a:t>Remind students and coworkers to social distance and avoid close contact whatsoever without approval and enhanced PPE. </a:t>
            </a:r>
            <a:endParaRPr lang="en-US" sz="2800" dirty="0">
              <a:cs typeface="Calibri"/>
            </a:endParaRPr>
          </a:p>
          <a:p>
            <a:pPr marL="762000" lvl="1" indent="-457200">
              <a:buFont typeface="Arial"/>
              <a:buChar char="•"/>
            </a:pPr>
            <a:r>
              <a:rPr lang="en-US" sz="2800" dirty="0"/>
              <a:t>Advise program management or your manager where there are challenges.</a:t>
            </a:r>
            <a:endParaRPr lang="en-US" sz="2800" dirty="0">
              <a:cs typeface="Calibri"/>
            </a:endParaRPr>
          </a:p>
          <a:p>
            <a:endParaRPr lang="en-CA" sz="2800" dirty="0"/>
          </a:p>
        </p:txBody>
      </p:sp>
    </p:spTree>
    <p:extLst>
      <p:ext uri="{BB962C8B-B14F-4D97-AF65-F5344CB8AC3E}">
        <p14:creationId xmlns:p14="http://schemas.microsoft.com/office/powerpoint/2010/main" val="410230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B677-D428-4B39-92AE-023D8CE6CEA0}"/>
              </a:ext>
            </a:extLst>
          </p:cNvPr>
          <p:cNvSpPr>
            <a:spLocks noGrp="1"/>
          </p:cNvSpPr>
          <p:nvPr>
            <p:ph type="title"/>
          </p:nvPr>
        </p:nvSpPr>
        <p:spPr>
          <a:xfrm>
            <a:off x="1701572" y="172528"/>
            <a:ext cx="8774496" cy="810543"/>
          </a:xfrm>
        </p:spPr>
        <p:txBody>
          <a:bodyPr/>
          <a:lstStyle/>
          <a:p>
            <a:r>
              <a:rPr lang="en-US" dirty="0"/>
              <a:t>Awareness Training Overview </a:t>
            </a:r>
            <a:endParaRPr lang="en-CA" dirty="0"/>
          </a:p>
        </p:txBody>
      </p:sp>
      <p:sp>
        <p:nvSpPr>
          <p:cNvPr id="3" name="Text Placeholder 2">
            <a:extLst>
              <a:ext uri="{FF2B5EF4-FFF2-40B4-BE49-F238E27FC236}">
                <a16:creationId xmlns:a16="http://schemas.microsoft.com/office/drawing/2014/main" id="{98355F4D-470B-4636-AC0C-51451303809D}"/>
              </a:ext>
            </a:extLst>
          </p:cNvPr>
          <p:cNvSpPr>
            <a:spLocks noGrp="1"/>
          </p:cNvSpPr>
          <p:nvPr>
            <p:ph type="body" idx="1"/>
          </p:nvPr>
        </p:nvSpPr>
        <p:spPr>
          <a:xfrm>
            <a:off x="416986" y="1146561"/>
            <a:ext cx="11046307" cy="5355312"/>
          </a:xfrm>
        </p:spPr>
        <p:txBody>
          <a:bodyPr/>
          <a:lstStyle/>
          <a:p>
            <a:r>
              <a:rPr lang="en-US" sz="2800" dirty="0"/>
              <a:t>The purpose of this awareness training is to provide information on the enhanced protection measures that have been established at GBC in response to growing cases of COVID-19 in the community.  </a:t>
            </a:r>
          </a:p>
          <a:p>
            <a:r>
              <a:rPr lang="en-US" sz="2800" dirty="0"/>
              <a:t>We will discuss the following topics:</a:t>
            </a:r>
          </a:p>
          <a:p>
            <a:pPr marL="819150" lvl="1" indent="-514350">
              <a:buAutoNum type="arabicPeriod"/>
            </a:pPr>
            <a:r>
              <a:rPr lang="en-US" sz="2400" dirty="0"/>
              <a:t>COVID-19 Variants of Concern (VOC)</a:t>
            </a:r>
            <a:endParaRPr lang="en-US" sz="2400" dirty="0">
              <a:cs typeface="Calibri"/>
            </a:endParaRPr>
          </a:p>
          <a:p>
            <a:pPr marL="819150" lvl="1" indent="-514350">
              <a:buAutoNum type="arabicPeriod"/>
            </a:pPr>
            <a:r>
              <a:rPr lang="en-US" sz="2400" dirty="0">
                <a:ea typeface="+mn-lt"/>
                <a:cs typeface="+mn-lt"/>
              </a:rPr>
              <a:t>COVID-19 Cases at GBC </a:t>
            </a:r>
            <a:endParaRPr lang="en-US" sz="2400" dirty="0"/>
          </a:p>
          <a:p>
            <a:pPr marL="819150" lvl="1" indent="-514350">
              <a:buAutoNum type="arabicPeriod"/>
            </a:pPr>
            <a:r>
              <a:rPr lang="en-US" sz="2400" dirty="0">
                <a:ea typeface="+mn-lt"/>
                <a:cs typeface="+mn-lt"/>
              </a:rPr>
              <a:t>Health and Safety Requirements in Classrooms and Labs</a:t>
            </a:r>
            <a:endParaRPr lang="en-US" sz="2400" dirty="0"/>
          </a:p>
          <a:p>
            <a:pPr marL="819150" lvl="1" indent="-514350">
              <a:buAutoNum type="arabicPeriod"/>
            </a:pPr>
            <a:r>
              <a:rPr lang="en-US" sz="2400" dirty="0"/>
              <a:t>Wellness Ambassadors</a:t>
            </a:r>
            <a:endParaRPr lang="en-CA" sz="2400" dirty="0">
              <a:cs typeface="Calibri"/>
            </a:endParaRPr>
          </a:p>
          <a:p>
            <a:pPr marL="819150" lvl="1" indent="-514350">
              <a:buAutoNum type="arabicPeriod"/>
            </a:pPr>
            <a:r>
              <a:rPr lang="en-US" sz="2400" dirty="0"/>
              <a:t>GBC’s Response to COVID-19 trends</a:t>
            </a:r>
            <a:endParaRPr lang="en-CA" sz="2400" dirty="0">
              <a:cs typeface="Calibri"/>
            </a:endParaRPr>
          </a:p>
          <a:p>
            <a:pPr marL="819150" lvl="1" indent="-514350">
              <a:buAutoNum type="arabicPeriod"/>
            </a:pPr>
            <a:r>
              <a:rPr lang="en-US" sz="2400" dirty="0">
                <a:ea typeface="+mn-lt"/>
                <a:cs typeface="+mn-lt"/>
              </a:rPr>
              <a:t>How You Can Help </a:t>
            </a:r>
          </a:p>
          <a:p>
            <a:pPr marL="819150" lvl="1" indent="-514350">
              <a:buAutoNum type="arabicPeriod"/>
            </a:pPr>
            <a:r>
              <a:rPr lang="en-US" sz="2400" dirty="0">
                <a:ea typeface="+mn-lt"/>
                <a:cs typeface="+mn-lt"/>
              </a:rPr>
              <a:t>Communication to Students – ‘Take 5 for Safety’</a:t>
            </a:r>
            <a:endParaRPr lang="en-US" sz="2400" dirty="0">
              <a:cs typeface="Calibri"/>
            </a:endParaRPr>
          </a:p>
        </p:txBody>
      </p:sp>
    </p:spTree>
    <p:extLst>
      <p:ext uri="{BB962C8B-B14F-4D97-AF65-F5344CB8AC3E}">
        <p14:creationId xmlns:p14="http://schemas.microsoft.com/office/powerpoint/2010/main" val="2273585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40D9-F8DB-473B-B433-DA023012954D}"/>
              </a:ext>
            </a:extLst>
          </p:cNvPr>
          <p:cNvSpPr>
            <a:spLocks noGrp="1"/>
          </p:cNvSpPr>
          <p:nvPr>
            <p:ph type="title"/>
          </p:nvPr>
        </p:nvSpPr>
        <p:spPr>
          <a:xfrm>
            <a:off x="1973942" y="192445"/>
            <a:ext cx="10218058" cy="699252"/>
          </a:xfrm>
        </p:spPr>
        <p:txBody>
          <a:bodyPr/>
          <a:lstStyle/>
          <a:p>
            <a:pPr algn="l"/>
            <a:r>
              <a:rPr lang="en-US" sz="4800" dirty="0"/>
              <a:t>Take 5 for Safety – COVID-19 Edition</a:t>
            </a:r>
            <a:endParaRPr lang="en-CA" sz="4800" dirty="0"/>
          </a:p>
        </p:txBody>
      </p:sp>
      <p:sp>
        <p:nvSpPr>
          <p:cNvPr id="6" name="TextBox 5">
            <a:extLst>
              <a:ext uri="{FF2B5EF4-FFF2-40B4-BE49-F238E27FC236}">
                <a16:creationId xmlns:a16="http://schemas.microsoft.com/office/drawing/2014/main" id="{BF79CA72-CF37-4570-88B1-35F24CEF84A6}"/>
              </a:ext>
            </a:extLst>
          </p:cNvPr>
          <p:cNvSpPr txBox="1"/>
          <p:nvPr/>
        </p:nvSpPr>
        <p:spPr>
          <a:xfrm>
            <a:off x="319317" y="1123135"/>
            <a:ext cx="10871197" cy="5755422"/>
          </a:xfrm>
          <a:prstGeom prst="rect">
            <a:avLst/>
          </a:prstGeom>
          <a:noFill/>
        </p:spPr>
        <p:txBody>
          <a:bodyPr wrap="square">
            <a:spAutoFit/>
          </a:bodyPr>
          <a:lstStyle/>
          <a:p>
            <a:pPr algn="l"/>
            <a:r>
              <a:rPr lang="en-CA" sz="3200" b="1" dirty="0"/>
              <a:t>1  </a:t>
            </a:r>
            <a:r>
              <a:rPr lang="en-CA" sz="3200" b="1" i="0" u="none" strike="noStrike" baseline="0" dirty="0"/>
              <a:t>KNOW YOUR LOCATION</a:t>
            </a:r>
          </a:p>
          <a:p>
            <a:pPr marL="742950" lvl="1" indent="-285750">
              <a:buFont typeface="Arial" panose="020B0604020202020204" pitchFamily="34" charset="0"/>
              <a:buChar char="•"/>
            </a:pPr>
            <a:r>
              <a:rPr lang="en-CA" sz="1600" b="0" i="0" u="none" strike="noStrike" baseline="0" dirty="0"/>
              <a:t>Campus Building</a:t>
            </a:r>
          </a:p>
          <a:p>
            <a:pPr marL="742950" lvl="1" indent="-285750">
              <a:buFont typeface="Arial" panose="020B0604020202020204" pitchFamily="34" charset="0"/>
              <a:buChar char="•"/>
            </a:pPr>
            <a:r>
              <a:rPr lang="en-CA" sz="1600" b="0" i="0" u="none" strike="noStrike" baseline="0" dirty="0"/>
              <a:t>Street Address</a:t>
            </a:r>
          </a:p>
          <a:p>
            <a:pPr marL="742950" lvl="1" indent="-285750">
              <a:buFont typeface="Arial" panose="020B0604020202020204" pitchFamily="34" charset="0"/>
              <a:buChar char="•"/>
            </a:pPr>
            <a:r>
              <a:rPr lang="en-CA" sz="1600" b="0" i="0" u="none" strike="noStrike" baseline="0" dirty="0"/>
              <a:t>Room Number</a:t>
            </a:r>
          </a:p>
          <a:p>
            <a:pPr marL="742950" lvl="1" indent="-285750">
              <a:buFont typeface="Arial" panose="020B0604020202020204" pitchFamily="34" charset="0"/>
              <a:buChar char="•"/>
            </a:pPr>
            <a:r>
              <a:rPr lang="en-CA" sz="1600" b="0" i="0" u="none" strike="noStrike" baseline="0" dirty="0"/>
              <a:t>Fire Exits</a:t>
            </a:r>
          </a:p>
          <a:p>
            <a:pPr marL="742950" lvl="1" indent="-285750">
              <a:buFont typeface="Arial" panose="020B0604020202020204" pitchFamily="34" charset="0"/>
              <a:buChar char="•"/>
            </a:pPr>
            <a:endParaRPr lang="en-CA" sz="1600" dirty="0"/>
          </a:p>
          <a:p>
            <a:r>
              <a:rPr lang="en-CA" sz="3200" b="1" dirty="0"/>
              <a:t>2  SECURITY &amp; FIRST AID / MEDICAL</a:t>
            </a:r>
          </a:p>
          <a:p>
            <a:pPr marL="742950" lvl="1" indent="-285750">
              <a:buFont typeface="Arial" panose="020B0604020202020204" pitchFamily="34" charset="0"/>
              <a:buChar char="•"/>
            </a:pPr>
            <a:r>
              <a:rPr lang="en-US" sz="1600" dirty="0"/>
              <a:t>Report all incidents, injuries, emergencies, security issues, suspicious or criminal activity to Public Safety &amp; Security as soon as possible.</a:t>
            </a:r>
          </a:p>
          <a:p>
            <a:pPr marL="742950" lvl="1" indent="-285750">
              <a:buFont typeface="Arial" panose="020B0604020202020204" pitchFamily="34" charset="0"/>
              <a:buChar char="•"/>
            </a:pPr>
            <a:r>
              <a:rPr lang="en-US" sz="1600" dirty="0"/>
              <a:t>For severe life-threatening emergencies call 9-1-1 </a:t>
            </a:r>
            <a:r>
              <a:rPr lang="en-CA" sz="1600" dirty="0"/>
              <a:t>and then contact security</a:t>
            </a:r>
          </a:p>
          <a:p>
            <a:pPr marL="742950" lvl="1" indent="-285750">
              <a:buFont typeface="Arial" panose="020B0604020202020204" pitchFamily="34" charset="0"/>
              <a:buChar char="•"/>
            </a:pPr>
            <a:r>
              <a:rPr lang="en-US" sz="1600" b="1" dirty="0">
                <a:highlight>
                  <a:srgbClr val="FFFF00"/>
                </a:highlight>
              </a:rPr>
              <a:t>Immediately notify public safety and security if you start experiencing COVID-19 related symptoms while on campus</a:t>
            </a:r>
            <a:endParaRPr lang="en-CA" sz="1600" b="1" dirty="0">
              <a:highlight>
                <a:srgbClr val="FFFF00"/>
              </a:highlight>
            </a:endParaRPr>
          </a:p>
          <a:p>
            <a:pPr lvl="1"/>
            <a:endParaRPr lang="en-CA" sz="1600" dirty="0"/>
          </a:p>
          <a:p>
            <a:r>
              <a:rPr lang="en-CA" sz="3200" b="1" dirty="0"/>
              <a:t>3  FIRE EVACUATION</a:t>
            </a:r>
          </a:p>
          <a:p>
            <a:pPr marL="742950" lvl="1" indent="-285750">
              <a:buFont typeface="Arial" panose="020B0604020202020204" pitchFamily="34" charset="0"/>
              <a:buChar char="•"/>
            </a:pPr>
            <a:r>
              <a:rPr lang="en-US" sz="1600" dirty="0"/>
              <a:t>Exit building using nearest exit stairwell immediately </a:t>
            </a:r>
            <a:r>
              <a:rPr lang="en-CA" sz="1600" dirty="0"/>
              <a:t>when alarm sounds/flashes.</a:t>
            </a:r>
          </a:p>
          <a:p>
            <a:pPr marL="742950" lvl="1" indent="-285750">
              <a:buFont typeface="Arial" panose="020B0604020202020204" pitchFamily="34" charset="0"/>
              <a:buChar char="•"/>
            </a:pPr>
            <a:r>
              <a:rPr lang="en-US" sz="1600" dirty="0"/>
              <a:t>Move away from building entrances and wait away </a:t>
            </a:r>
            <a:r>
              <a:rPr lang="en-CA" sz="1600" dirty="0"/>
              <a:t>from building.</a:t>
            </a:r>
          </a:p>
          <a:p>
            <a:pPr marL="742950" lvl="1" indent="-285750">
              <a:buFont typeface="Arial" panose="020B0604020202020204" pitchFamily="34" charset="0"/>
              <a:buChar char="•"/>
            </a:pPr>
            <a:r>
              <a:rPr lang="en-US" sz="1600" dirty="0"/>
              <a:t>Individuals requiring assistance shall gather at an Emergency Evacuation Designated Waiting Area inside the building. Use call boxes to report your location. Emergency responders will assist.</a:t>
            </a:r>
          </a:p>
          <a:p>
            <a:pPr marL="742950" lvl="1" indent="-285750">
              <a:buFont typeface="Arial" panose="020B0604020202020204" pitchFamily="34" charset="0"/>
              <a:buChar char="•"/>
            </a:pPr>
            <a:r>
              <a:rPr lang="en-US" sz="1600" b="1" dirty="0">
                <a:highlight>
                  <a:srgbClr val="FFFF00"/>
                </a:highlight>
              </a:rPr>
              <a:t>It might be hard to respect social distancing rules during an evacuation.  Be sure to wear face covering and keep a safe distance from others! </a:t>
            </a:r>
          </a:p>
          <a:p>
            <a:pPr lvl="1"/>
            <a:endParaRPr lang="en-CA" sz="1600" dirty="0"/>
          </a:p>
        </p:txBody>
      </p:sp>
      <p:pic>
        <p:nvPicPr>
          <p:cNvPr id="4" name="Picture 3" descr="COVID-19 virus image.">
            <a:extLst>
              <a:ext uri="{FF2B5EF4-FFF2-40B4-BE49-F238E27FC236}">
                <a16:creationId xmlns:a16="http://schemas.microsoft.com/office/drawing/2014/main" id="{A62BD825-7824-438A-8D3F-81793CA9000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55284" y="3675056"/>
            <a:ext cx="1004487" cy="880296"/>
          </a:xfrm>
          <a:prstGeom prst="rect">
            <a:avLst/>
          </a:prstGeom>
        </p:spPr>
      </p:pic>
      <p:pic>
        <p:nvPicPr>
          <p:cNvPr id="5" name="Picture 4" descr="COVID-19 virus image.">
            <a:extLst>
              <a:ext uri="{FF2B5EF4-FFF2-40B4-BE49-F238E27FC236}">
                <a16:creationId xmlns:a16="http://schemas.microsoft.com/office/drawing/2014/main" id="{41986011-E68B-43B4-833C-A75397B7DB4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984312" y="5562386"/>
            <a:ext cx="1004487" cy="880296"/>
          </a:xfrm>
          <a:prstGeom prst="rect">
            <a:avLst/>
          </a:prstGeom>
        </p:spPr>
      </p:pic>
    </p:spTree>
    <p:extLst>
      <p:ext uri="{BB962C8B-B14F-4D97-AF65-F5344CB8AC3E}">
        <p14:creationId xmlns:p14="http://schemas.microsoft.com/office/powerpoint/2010/main" val="44352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40D9-F8DB-473B-B433-DA023012954D}"/>
              </a:ext>
            </a:extLst>
          </p:cNvPr>
          <p:cNvSpPr>
            <a:spLocks noGrp="1"/>
          </p:cNvSpPr>
          <p:nvPr>
            <p:ph type="title"/>
          </p:nvPr>
        </p:nvSpPr>
        <p:spPr>
          <a:xfrm>
            <a:off x="1936707" y="184665"/>
            <a:ext cx="10218058" cy="738664"/>
          </a:xfrm>
        </p:spPr>
        <p:txBody>
          <a:bodyPr/>
          <a:lstStyle/>
          <a:p>
            <a:pPr algn="l"/>
            <a:r>
              <a:rPr lang="en-US" sz="4800" dirty="0"/>
              <a:t>Take 5 for Safety – COVID-19 Edition</a:t>
            </a:r>
            <a:endParaRPr lang="en-CA" sz="4800" dirty="0"/>
          </a:p>
        </p:txBody>
      </p:sp>
      <p:sp>
        <p:nvSpPr>
          <p:cNvPr id="6" name="TextBox 5">
            <a:extLst>
              <a:ext uri="{FF2B5EF4-FFF2-40B4-BE49-F238E27FC236}">
                <a16:creationId xmlns:a16="http://schemas.microsoft.com/office/drawing/2014/main" id="{BF79CA72-CF37-4570-88B1-35F24CEF84A6}"/>
              </a:ext>
            </a:extLst>
          </p:cNvPr>
          <p:cNvSpPr txBox="1"/>
          <p:nvPr/>
        </p:nvSpPr>
        <p:spPr>
          <a:xfrm>
            <a:off x="319317" y="1123135"/>
            <a:ext cx="10871197" cy="5509200"/>
          </a:xfrm>
          <a:prstGeom prst="rect">
            <a:avLst/>
          </a:prstGeom>
          <a:noFill/>
        </p:spPr>
        <p:txBody>
          <a:bodyPr wrap="square">
            <a:spAutoFit/>
          </a:bodyPr>
          <a:lstStyle/>
          <a:p>
            <a:pPr algn="l"/>
            <a:r>
              <a:rPr lang="en-US" sz="3200" b="1" dirty="0"/>
              <a:t>4  COLLEGE EMERGENCIES</a:t>
            </a:r>
          </a:p>
          <a:p>
            <a:pPr marL="742950" lvl="1" indent="-285750">
              <a:buFont typeface="Arial" panose="020B0604020202020204" pitchFamily="34" charset="0"/>
              <a:buChar char="•"/>
            </a:pPr>
            <a:r>
              <a:rPr lang="en-US" sz="1600" dirty="0"/>
              <a:t>The Emergency Notification Systems will provide</a:t>
            </a:r>
          </a:p>
          <a:p>
            <a:pPr marL="742950" lvl="1" indent="-285750">
              <a:buFont typeface="Arial" panose="020B0604020202020204" pitchFamily="34" charset="0"/>
              <a:buChar char="•"/>
            </a:pPr>
            <a:r>
              <a:rPr lang="en-US" sz="1600" dirty="0"/>
              <a:t>important notifications on and off-campus.</a:t>
            </a:r>
          </a:p>
          <a:p>
            <a:pPr marL="742950" lvl="1" indent="-285750">
              <a:buFont typeface="Arial" panose="020B0604020202020204" pitchFamily="34" charset="0"/>
              <a:buChar char="•"/>
            </a:pPr>
            <a:r>
              <a:rPr lang="en-US" sz="1600" dirty="0"/>
              <a:t>College Emergencies include:</a:t>
            </a:r>
          </a:p>
          <a:p>
            <a:pPr marL="1200150" lvl="2" indent="-285750">
              <a:buFont typeface="Calibri" panose="020F0502020204030204" pitchFamily="34" charset="0"/>
              <a:buChar char="─"/>
            </a:pPr>
            <a:r>
              <a:rPr lang="en-US" sz="1600" dirty="0"/>
              <a:t>Lockdown</a:t>
            </a:r>
          </a:p>
          <a:p>
            <a:pPr marL="1200150" lvl="2" indent="-285750">
              <a:buFont typeface="Calibri" panose="020F0502020204030204" pitchFamily="34" charset="0"/>
              <a:buChar char="─"/>
            </a:pPr>
            <a:r>
              <a:rPr lang="en-US" sz="1600" dirty="0"/>
              <a:t>Hold &amp; Secure</a:t>
            </a:r>
          </a:p>
          <a:p>
            <a:pPr marL="1200150" lvl="2" indent="-285750">
              <a:buFont typeface="Calibri" panose="020F0502020204030204" pitchFamily="34" charset="0"/>
              <a:buChar char="─"/>
            </a:pPr>
            <a:r>
              <a:rPr lang="en-US" sz="1600" dirty="0"/>
              <a:t>Shelter-in-Place</a:t>
            </a:r>
          </a:p>
          <a:p>
            <a:pPr marL="1200150" lvl="2" indent="-285750">
              <a:buFont typeface="Calibri" panose="020F0502020204030204" pitchFamily="34" charset="0"/>
              <a:buChar char="─"/>
            </a:pPr>
            <a:r>
              <a:rPr lang="en-US" sz="1600" dirty="0"/>
              <a:t>Non-Fire Evacuation</a:t>
            </a:r>
          </a:p>
          <a:p>
            <a:pPr marL="1200150" lvl="2" indent="-285750">
              <a:buFont typeface="Calibri" panose="020F0502020204030204" pitchFamily="34" charset="0"/>
              <a:buChar char="─"/>
            </a:pPr>
            <a:endParaRPr lang="en-CA" sz="1600" dirty="0"/>
          </a:p>
          <a:p>
            <a:r>
              <a:rPr lang="en-CA" sz="3200" b="1" dirty="0"/>
              <a:t>5  PREVENTION</a:t>
            </a:r>
          </a:p>
          <a:p>
            <a:pPr marL="742950" lvl="1" indent="-285750">
              <a:buFont typeface="Arial" panose="020B0604020202020204" pitchFamily="34" charset="0"/>
              <a:buChar char="•"/>
            </a:pPr>
            <a:r>
              <a:rPr lang="en-US" sz="1600" dirty="0"/>
              <a:t>Recognize, Assess, and Control hazards in your </a:t>
            </a:r>
            <a:r>
              <a:rPr lang="en-CA" sz="1600" dirty="0"/>
              <a:t>surrounding area.</a:t>
            </a:r>
          </a:p>
          <a:p>
            <a:pPr marL="742950" lvl="1" indent="-285750">
              <a:buFont typeface="Arial" panose="020B0604020202020204" pitchFamily="34" charset="0"/>
              <a:buChar char="•"/>
            </a:pPr>
            <a:r>
              <a:rPr lang="en-US" sz="1600" dirty="0"/>
              <a:t>For Facilities or Housekeeping issues contact </a:t>
            </a:r>
            <a:r>
              <a:rPr lang="en-CA" sz="1600" dirty="0"/>
              <a:t>Facilities Help Desk.</a:t>
            </a:r>
          </a:p>
          <a:p>
            <a:pPr marL="742950" lvl="1" indent="-285750">
              <a:buFont typeface="Arial" panose="020B0604020202020204" pitchFamily="34" charset="0"/>
              <a:buChar char="•"/>
            </a:pPr>
            <a:r>
              <a:rPr lang="en-CA" sz="1600" dirty="0"/>
              <a:t>Non-emergency accidents, unsafe conditions, </a:t>
            </a:r>
            <a:r>
              <a:rPr lang="en-US" sz="1600" dirty="0"/>
              <a:t>or other concerns must be reported to your supervisor or Health Safety &amp; Wellness</a:t>
            </a:r>
          </a:p>
          <a:p>
            <a:pPr marL="742950" lvl="1" indent="-285750">
              <a:buFont typeface="Arial" panose="020B0604020202020204" pitchFamily="34" charset="0"/>
              <a:buChar char="•"/>
            </a:pPr>
            <a:r>
              <a:rPr lang="en-CA" sz="1600" dirty="0"/>
              <a:t>Effective safety communication includes everyone every day.</a:t>
            </a:r>
          </a:p>
          <a:p>
            <a:pPr marL="742950" lvl="1" indent="-285750">
              <a:buFont typeface="Arial" panose="020B0604020202020204" pitchFamily="34" charset="0"/>
              <a:buChar char="•"/>
            </a:pPr>
            <a:r>
              <a:rPr lang="en-US" sz="1600" b="1" dirty="0">
                <a:highlight>
                  <a:srgbClr val="FFFF00"/>
                </a:highlight>
              </a:rPr>
              <a:t>Remember COVID-19 protocols.</a:t>
            </a:r>
          </a:p>
          <a:p>
            <a:pPr marL="1200150" lvl="2" indent="-285750">
              <a:buFont typeface="Calibri" panose="020F0502020204030204" pitchFamily="34" charset="0"/>
              <a:buChar char="─"/>
            </a:pPr>
            <a:r>
              <a:rPr lang="en-US" sz="1600" b="1" dirty="0">
                <a:highlight>
                  <a:srgbClr val="FFFF00"/>
                </a:highlight>
              </a:rPr>
              <a:t>Physical distancing</a:t>
            </a:r>
          </a:p>
          <a:p>
            <a:pPr marL="1200150" lvl="2" indent="-285750">
              <a:buFont typeface="Calibri" panose="020F0502020204030204" pitchFamily="34" charset="0"/>
              <a:buChar char="─"/>
            </a:pPr>
            <a:r>
              <a:rPr lang="en-US" sz="1600" b="1" dirty="0">
                <a:highlight>
                  <a:srgbClr val="FFFF00"/>
                </a:highlight>
              </a:rPr>
              <a:t>Wear a mask properly</a:t>
            </a:r>
          </a:p>
          <a:p>
            <a:pPr marL="1200150" lvl="2" indent="-285750">
              <a:buFont typeface="Calibri" panose="020F0502020204030204" pitchFamily="34" charset="0"/>
              <a:buChar char="─"/>
            </a:pPr>
            <a:r>
              <a:rPr lang="en-US" sz="1600" b="1" dirty="0">
                <a:highlight>
                  <a:srgbClr val="FFFF00"/>
                </a:highlight>
              </a:rPr>
              <a:t>Wash hands often</a:t>
            </a:r>
          </a:p>
          <a:p>
            <a:pPr marL="742950" lvl="1" indent="-285750">
              <a:buFont typeface="Arial" panose="020B0604020202020204" pitchFamily="34" charset="0"/>
              <a:buChar char="•"/>
            </a:pPr>
            <a:endParaRPr lang="en-US" sz="1600" dirty="0"/>
          </a:p>
        </p:txBody>
      </p:sp>
      <p:pic>
        <p:nvPicPr>
          <p:cNvPr id="4" name="Picture 3" descr="COVID-19 virus image.">
            <a:extLst>
              <a:ext uri="{FF2B5EF4-FFF2-40B4-BE49-F238E27FC236}">
                <a16:creationId xmlns:a16="http://schemas.microsoft.com/office/drawing/2014/main" id="{A62BD825-7824-438A-8D3F-81793CA9000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988427" y="5294717"/>
            <a:ext cx="1004487" cy="880296"/>
          </a:xfrm>
          <a:prstGeom prst="rect">
            <a:avLst/>
          </a:prstGeom>
        </p:spPr>
      </p:pic>
    </p:spTree>
    <p:extLst>
      <p:ext uri="{BB962C8B-B14F-4D97-AF65-F5344CB8AC3E}">
        <p14:creationId xmlns:p14="http://schemas.microsoft.com/office/powerpoint/2010/main" val="251281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690-BBD5-4461-B152-DE7AC8CBD9BD}"/>
              </a:ext>
            </a:extLst>
          </p:cNvPr>
          <p:cNvSpPr>
            <a:spLocks noGrp="1"/>
          </p:cNvSpPr>
          <p:nvPr>
            <p:ph type="title"/>
          </p:nvPr>
        </p:nvSpPr>
        <p:spPr>
          <a:xfrm>
            <a:off x="2048945" y="137782"/>
            <a:ext cx="4916216" cy="810543"/>
          </a:xfrm>
        </p:spPr>
        <p:txBody>
          <a:bodyPr/>
          <a:lstStyle/>
          <a:p>
            <a:pPr algn="l"/>
            <a:r>
              <a:rPr lang="en-US" dirty="0"/>
              <a:t>Questions?</a:t>
            </a:r>
            <a:endParaRPr lang="en-CA" dirty="0"/>
          </a:p>
        </p:txBody>
      </p:sp>
      <p:pic>
        <p:nvPicPr>
          <p:cNvPr id="3" name="Picture 2">
            <a:extLst>
              <a:ext uri="{FF2B5EF4-FFF2-40B4-BE49-F238E27FC236}">
                <a16:creationId xmlns:a16="http://schemas.microsoft.com/office/drawing/2014/main" id="{2A3C6645-7AAE-3F42-8794-B73BC1D48A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72263" y="2173328"/>
            <a:ext cx="3447473" cy="3447473"/>
          </a:xfrm>
          <a:prstGeom prst="rect">
            <a:avLst/>
          </a:prstGeom>
        </p:spPr>
      </p:pic>
    </p:spTree>
    <p:extLst>
      <p:ext uri="{BB962C8B-B14F-4D97-AF65-F5344CB8AC3E}">
        <p14:creationId xmlns:p14="http://schemas.microsoft.com/office/powerpoint/2010/main" val="186278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B677-D428-4B39-92AE-023D8CE6CEA0}"/>
              </a:ext>
            </a:extLst>
          </p:cNvPr>
          <p:cNvSpPr>
            <a:spLocks noGrp="1"/>
          </p:cNvSpPr>
          <p:nvPr>
            <p:ph type="title"/>
          </p:nvPr>
        </p:nvSpPr>
        <p:spPr>
          <a:xfrm>
            <a:off x="2029968" y="158151"/>
            <a:ext cx="8453280" cy="810543"/>
          </a:xfrm>
        </p:spPr>
        <p:txBody>
          <a:bodyPr/>
          <a:lstStyle/>
          <a:p>
            <a:pPr algn="l"/>
            <a:r>
              <a:rPr lang="en-US" sz="5250" dirty="0"/>
              <a:t>Introduction</a:t>
            </a:r>
            <a:endParaRPr lang="en-US" dirty="0"/>
          </a:p>
        </p:txBody>
      </p:sp>
      <p:sp>
        <p:nvSpPr>
          <p:cNvPr id="3" name="Text Placeholder 2">
            <a:extLst>
              <a:ext uri="{FF2B5EF4-FFF2-40B4-BE49-F238E27FC236}">
                <a16:creationId xmlns:a16="http://schemas.microsoft.com/office/drawing/2014/main" id="{98355F4D-470B-4636-AC0C-51451303809D}"/>
              </a:ext>
            </a:extLst>
          </p:cNvPr>
          <p:cNvSpPr>
            <a:spLocks noGrp="1"/>
          </p:cNvSpPr>
          <p:nvPr>
            <p:ph type="body" idx="1"/>
          </p:nvPr>
        </p:nvSpPr>
        <p:spPr>
          <a:xfrm>
            <a:off x="416986" y="1908561"/>
            <a:ext cx="11046307" cy="3250121"/>
          </a:xfrm>
        </p:spPr>
        <p:txBody>
          <a:bodyPr/>
          <a:lstStyle/>
          <a:p>
            <a:r>
              <a:rPr lang="en-US" sz="2400" dirty="0"/>
              <a:t>GBC</a:t>
            </a:r>
            <a:r>
              <a:rPr lang="en-AU" sz="2400" dirty="0"/>
              <a:t> is committed to the health, safety and wellness of our employees, students, and members of the public that access our campuses and learning spaces. </a:t>
            </a:r>
            <a:r>
              <a:rPr lang="en-US" sz="2400" dirty="0"/>
              <a:t> </a:t>
            </a:r>
            <a:endParaRPr lang="en-CA" sz="2400" dirty="0"/>
          </a:p>
          <a:p>
            <a:endParaRPr lang="en-US" sz="2400" dirty="0"/>
          </a:p>
          <a:p>
            <a:r>
              <a:rPr lang="en-US" sz="2400" dirty="0"/>
              <a:t>Our goal is to prevent the transmission of COVID-19 on our campuses while providing selective on-site teaching and learning activities. In doing so, we are reducing the risks of illness, personal and community impacts and added stress on our healthcare system. </a:t>
            </a:r>
            <a:endParaRPr lang="en-CA" sz="2400" dirty="0"/>
          </a:p>
        </p:txBody>
      </p:sp>
    </p:spTree>
    <p:extLst>
      <p:ext uri="{BB962C8B-B14F-4D97-AF65-F5344CB8AC3E}">
        <p14:creationId xmlns:p14="http://schemas.microsoft.com/office/powerpoint/2010/main" val="407110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F250EE-7D94-427D-A918-EBC063C9B9F3}"/>
              </a:ext>
            </a:extLst>
          </p:cNvPr>
          <p:cNvSpPr>
            <a:spLocks noGrp="1"/>
          </p:cNvSpPr>
          <p:nvPr>
            <p:ph type="title"/>
          </p:nvPr>
        </p:nvSpPr>
        <p:spPr>
          <a:xfrm>
            <a:off x="2064801" y="158151"/>
            <a:ext cx="8774496" cy="810543"/>
          </a:xfrm>
        </p:spPr>
        <p:txBody>
          <a:bodyPr/>
          <a:lstStyle/>
          <a:p>
            <a:pPr algn="l"/>
            <a:r>
              <a:rPr lang="en-US" sz="5250" dirty="0"/>
              <a:t>Introduction</a:t>
            </a:r>
            <a:endParaRPr lang="en-US" dirty="0"/>
          </a:p>
        </p:txBody>
      </p:sp>
      <p:sp>
        <p:nvSpPr>
          <p:cNvPr id="3" name="TextBox 2"/>
          <p:cNvSpPr txBox="1"/>
          <p:nvPr/>
        </p:nvSpPr>
        <p:spPr>
          <a:xfrm>
            <a:off x="1001912" y="1401936"/>
            <a:ext cx="10642007" cy="461665"/>
          </a:xfrm>
          <a:prstGeom prst="rect">
            <a:avLst/>
          </a:prstGeom>
          <a:noFill/>
        </p:spPr>
        <p:txBody>
          <a:bodyPr wrap="square" rtlCol="0">
            <a:spAutoFit/>
          </a:bodyPr>
          <a:lstStyle/>
          <a:p>
            <a:r>
              <a:rPr lang="en-US" sz="2400" kern="0" dirty="0"/>
              <a:t>The College has taken a multifaceted approach to managing the risk </a:t>
            </a:r>
            <a:r>
              <a:rPr lang="en-US" sz="2400" kern="0" dirty="0">
                <a:ea typeface="+mn-lt"/>
                <a:cs typeface="+mn-lt"/>
              </a:rPr>
              <a:t>of </a:t>
            </a:r>
            <a:r>
              <a:rPr lang="en-US" sz="2400" kern="0" dirty="0"/>
              <a:t>COVID-19. </a:t>
            </a:r>
            <a:endParaRPr lang="en-CA" sz="2400" kern="0" dirty="0"/>
          </a:p>
        </p:txBody>
      </p:sp>
      <p:graphicFrame>
        <p:nvGraphicFramePr>
          <p:cNvPr id="4" name="Diagram 3" descr="Diagram—Ways to manage the risk of COVID-19">
            <a:extLst>
              <a:ext uri="{FF2B5EF4-FFF2-40B4-BE49-F238E27FC236}">
                <a16:creationId xmlns:a16="http://schemas.microsoft.com/office/drawing/2014/main" id="{CCC20001-72D7-4FB8-BE77-84425F310832}"/>
              </a:ext>
            </a:extLst>
          </p:cNvPr>
          <p:cNvGraphicFramePr/>
          <p:nvPr>
            <p:extLst>
              <p:ext uri="{D42A27DB-BD31-4B8C-83A1-F6EECF244321}">
                <p14:modId xmlns:p14="http://schemas.microsoft.com/office/powerpoint/2010/main" val="1368429920"/>
              </p:ext>
            </p:extLst>
          </p:nvPr>
        </p:nvGraphicFramePr>
        <p:xfrm>
          <a:off x="1001912" y="2254577"/>
          <a:ext cx="10515600" cy="3917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3EF2A27-973D-438F-8780-4DB93E884C16}"/>
              </a:ext>
            </a:extLst>
          </p:cNvPr>
          <p:cNvSpPr txBox="1"/>
          <p:nvPr/>
        </p:nvSpPr>
        <p:spPr>
          <a:xfrm>
            <a:off x="11361059" y="6205927"/>
            <a:ext cx="312906" cy="369332"/>
          </a:xfrm>
          <a:prstGeom prst="rect">
            <a:avLst/>
          </a:prstGeom>
          <a:noFill/>
        </p:spPr>
        <p:txBody>
          <a:bodyPr wrap="none" rtlCol="0">
            <a:spAutoFit/>
          </a:bodyPr>
          <a:lstStyle/>
          <a:p>
            <a:pPr algn="l"/>
            <a:r>
              <a:rPr lang="en-US" dirty="0"/>
              <a:t>4</a:t>
            </a:r>
            <a:endParaRPr lang="en-CA" dirty="0"/>
          </a:p>
        </p:txBody>
      </p:sp>
    </p:spTree>
    <p:extLst>
      <p:ext uri="{BB962C8B-B14F-4D97-AF65-F5344CB8AC3E}">
        <p14:creationId xmlns:p14="http://schemas.microsoft.com/office/powerpoint/2010/main" val="320864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BC85-A904-408B-8440-E82C978917C7}"/>
              </a:ext>
            </a:extLst>
          </p:cNvPr>
          <p:cNvSpPr>
            <a:spLocks noGrp="1"/>
          </p:cNvSpPr>
          <p:nvPr>
            <p:ph type="title"/>
          </p:nvPr>
        </p:nvSpPr>
        <p:spPr>
          <a:xfrm>
            <a:off x="1478364" y="153818"/>
            <a:ext cx="10558738" cy="1615827"/>
          </a:xfrm>
        </p:spPr>
        <p:txBody>
          <a:bodyPr/>
          <a:lstStyle/>
          <a:p>
            <a:r>
              <a:rPr lang="en-US" sz="5250" dirty="0"/>
              <a:t>COVID-19 Variants of Concern (VOC)</a:t>
            </a:r>
            <a:endParaRPr lang="en-CA" sz="5250" dirty="0"/>
          </a:p>
        </p:txBody>
      </p:sp>
      <p:sp>
        <p:nvSpPr>
          <p:cNvPr id="3" name="Text Placeholder 2">
            <a:extLst>
              <a:ext uri="{FF2B5EF4-FFF2-40B4-BE49-F238E27FC236}">
                <a16:creationId xmlns:a16="http://schemas.microsoft.com/office/drawing/2014/main" id="{C7384160-CA3E-4C68-9324-49E8D6B6A4E9}"/>
              </a:ext>
            </a:extLst>
          </p:cNvPr>
          <p:cNvSpPr>
            <a:spLocks noGrp="1"/>
          </p:cNvSpPr>
          <p:nvPr>
            <p:ph type="body" idx="1"/>
          </p:nvPr>
        </p:nvSpPr>
        <p:spPr>
          <a:xfrm>
            <a:off x="452985" y="1170243"/>
            <a:ext cx="11322532" cy="5084469"/>
          </a:xfrm>
        </p:spPr>
        <p:txBody>
          <a:bodyPr/>
          <a:lstStyle/>
          <a:p>
            <a:pPr marL="342900" indent="-342900">
              <a:buFont typeface="Arial"/>
              <a:buChar char="•"/>
            </a:pPr>
            <a:r>
              <a:rPr lang="en-US" sz="2400" dirty="0">
                <a:solidFill>
                  <a:srgbClr val="000000"/>
                </a:solidFill>
                <a:latin typeface="OpenSans"/>
              </a:rPr>
              <a:t>A variant</a:t>
            </a:r>
            <a:r>
              <a:rPr lang="en-US" sz="2400" b="0" i="0" dirty="0">
                <a:solidFill>
                  <a:srgbClr val="000000"/>
                </a:solidFill>
                <a:effectLst/>
                <a:latin typeface="OpenSans"/>
              </a:rPr>
              <a:t> becomes a VOC when its changes have a clinical or public health significance that affects one or more of</a:t>
            </a:r>
            <a:r>
              <a:rPr lang="en-US" sz="2400" dirty="0">
                <a:solidFill>
                  <a:srgbClr val="000000"/>
                </a:solidFill>
                <a:latin typeface="OpenSans"/>
              </a:rPr>
              <a:t> the following</a:t>
            </a:r>
            <a:r>
              <a:rPr lang="en-US" sz="2400" b="0" i="0" dirty="0">
                <a:solidFill>
                  <a:srgbClr val="000000"/>
                </a:solidFill>
                <a:effectLst/>
                <a:latin typeface="OpenSans"/>
              </a:rPr>
              <a:t>:</a:t>
            </a:r>
            <a:endParaRPr lang="en-US" dirty="0"/>
          </a:p>
          <a:p>
            <a:pPr marL="952500" lvl="2" indent="-342900">
              <a:buFont typeface="Arial"/>
              <a:buChar char="•"/>
            </a:pPr>
            <a:r>
              <a:rPr lang="en-US" sz="2000" b="0" i="0" dirty="0">
                <a:solidFill>
                  <a:srgbClr val="000000"/>
                </a:solidFill>
                <a:effectLst/>
                <a:latin typeface="OpenSans"/>
              </a:rPr>
              <a:t>transmissibility (spread)</a:t>
            </a:r>
          </a:p>
          <a:p>
            <a:pPr marL="952500" lvl="2" indent="-342900">
              <a:buFont typeface="Arial"/>
              <a:buChar char="•"/>
            </a:pPr>
            <a:r>
              <a:rPr lang="en-US" sz="2000" b="0" i="0" dirty="0">
                <a:solidFill>
                  <a:srgbClr val="000000"/>
                </a:solidFill>
                <a:effectLst/>
                <a:latin typeface="OpenSans"/>
              </a:rPr>
              <a:t>virulence (severity of disease)</a:t>
            </a:r>
          </a:p>
          <a:p>
            <a:pPr marL="952500" lvl="2" indent="-342900">
              <a:buFont typeface="Arial"/>
              <a:buChar char="•"/>
            </a:pPr>
            <a:r>
              <a:rPr lang="en-US" sz="2000" b="0" i="0" dirty="0">
                <a:solidFill>
                  <a:srgbClr val="000000"/>
                </a:solidFill>
                <a:effectLst/>
                <a:latin typeface="OpenSans"/>
              </a:rPr>
              <a:t>vaccine effectiveness</a:t>
            </a:r>
          </a:p>
          <a:p>
            <a:pPr marL="952500" lvl="2" indent="-342900">
              <a:buFont typeface="Arial"/>
              <a:buChar char="•"/>
            </a:pPr>
            <a:r>
              <a:rPr lang="en-US" sz="2000" b="0" i="0" dirty="0">
                <a:solidFill>
                  <a:srgbClr val="000000"/>
                </a:solidFill>
                <a:effectLst/>
                <a:latin typeface="OpenSans"/>
              </a:rPr>
              <a:t>diagnostic testing</a:t>
            </a:r>
          </a:p>
          <a:p>
            <a:pPr marL="342900" indent="-342900">
              <a:buFont typeface="Arial"/>
              <a:buChar char="•"/>
            </a:pPr>
            <a:r>
              <a:rPr lang="en-US" sz="2400" dirty="0"/>
              <a:t>Some VOCs may re-infect people who have recovered from COVID-19 or cause severe illness. </a:t>
            </a:r>
            <a:endParaRPr lang="en-CA" dirty="0"/>
          </a:p>
          <a:p>
            <a:pPr marL="342900" indent="-342900">
              <a:buFont typeface="Arial"/>
              <a:buChar char="•"/>
            </a:pPr>
            <a:r>
              <a:rPr lang="en-CA" sz="2400" dirty="0"/>
              <a:t>New dominant variants have more impact on the younger population, have easier spread and may cause more severe illness. </a:t>
            </a:r>
            <a:endParaRPr lang="en-US" sz="2400" dirty="0"/>
          </a:p>
          <a:p>
            <a:pPr marL="342900" indent="-342900">
              <a:buFont typeface="Arial"/>
              <a:buChar char="•"/>
            </a:pPr>
            <a:r>
              <a:rPr lang="en-US" sz="2400" dirty="0"/>
              <a:t>Vaccines approved for use in Canada provide protection against variants.  There is ongoing research to determine if approved vaccines are effective in preventing disease from the new VOCs</a:t>
            </a:r>
            <a:r>
              <a:rPr lang="en-US" sz="2800" dirty="0"/>
              <a:t>.  </a:t>
            </a:r>
          </a:p>
        </p:txBody>
      </p:sp>
    </p:spTree>
    <p:extLst>
      <p:ext uri="{BB962C8B-B14F-4D97-AF65-F5344CB8AC3E}">
        <p14:creationId xmlns:p14="http://schemas.microsoft.com/office/powerpoint/2010/main" val="271594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BC85-A904-408B-8440-E82C978917C7}"/>
              </a:ext>
            </a:extLst>
          </p:cNvPr>
          <p:cNvSpPr>
            <a:spLocks noGrp="1"/>
          </p:cNvSpPr>
          <p:nvPr>
            <p:ph type="title"/>
          </p:nvPr>
        </p:nvSpPr>
        <p:spPr>
          <a:xfrm>
            <a:off x="1478364" y="153818"/>
            <a:ext cx="9046055" cy="1598509"/>
          </a:xfrm>
        </p:spPr>
        <p:txBody>
          <a:bodyPr/>
          <a:lstStyle/>
          <a:p>
            <a:r>
              <a:rPr lang="en-US" sz="5250" dirty="0"/>
              <a:t>COVID-19 Variants of Concern</a:t>
            </a:r>
            <a:endParaRPr lang="en-CA" sz="5250" dirty="0"/>
          </a:p>
        </p:txBody>
      </p:sp>
      <p:sp>
        <p:nvSpPr>
          <p:cNvPr id="5" name="Text Placeholder 4">
            <a:extLst>
              <a:ext uri="{FF2B5EF4-FFF2-40B4-BE49-F238E27FC236}">
                <a16:creationId xmlns:a16="http://schemas.microsoft.com/office/drawing/2014/main" id="{72DDF668-6DE3-4A93-B277-D87A07869F02}"/>
              </a:ext>
            </a:extLst>
          </p:cNvPr>
          <p:cNvSpPr>
            <a:spLocks noGrp="1"/>
          </p:cNvSpPr>
          <p:nvPr>
            <p:ph type="body" idx="1"/>
          </p:nvPr>
        </p:nvSpPr>
        <p:spPr>
          <a:xfrm>
            <a:off x="373053" y="1468109"/>
            <a:ext cx="11262783" cy="492443"/>
          </a:xfrm>
        </p:spPr>
        <p:txBody>
          <a:bodyPr/>
          <a:lstStyle/>
          <a:p>
            <a:pPr marL="342900" indent="-342900">
              <a:buFont typeface="Arial,Sans-Serif"/>
              <a:buChar char="•"/>
            </a:pPr>
            <a:r>
              <a:rPr lang="en-US" dirty="0"/>
              <a:t>Three VOCs are known to be circulating in Ontario:</a:t>
            </a:r>
          </a:p>
        </p:txBody>
      </p:sp>
      <p:pic>
        <p:nvPicPr>
          <p:cNvPr id="6" name="Picture 6" descr="B.1.1.7 First Detected: Sept 2020 In United Kingdom Concerns: It is 50% more contagious and has spread around the world. Potential for more serious illness.&#10;&#10;B.1.351 First Detected: Oct 2020 In South Africa Concerns: It is 50% more contagious, with increased risk of reinfection if previously infected with another strain.&#10;&#10;P.1 First Detected: Dec 2020 In Brazil/Japan Concerns: Appears to spread more easily, and there is a risk of re-infection.">
            <a:extLst>
              <a:ext uri="{FF2B5EF4-FFF2-40B4-BE49-F238E27FC236}">
                <a16:creationId xmlns:a16="http://schemas.microsoft.com/office/drawing/2014/main" id="{41ED5AAF-F14F-4F33-AD16-CF3C6B844A5A}"/>
              </a:ext>
            </a:extLst>
          </p:cNvPr>
          <p:cNvPicPr>
            <a:picLocks noChangeAspect="1"/>
          </p:cNvPicPr>
          <p:nvPr/>
        </p:nvPicPr>
        <p:blipFill rotWithShape="1">
          <a:blip r:embed="rId3"/>
          <a:srcRect l="6304" t="28753" r="11318" b="8397"/>
          <a:stretch/>
        </p:blipFill>
        <p:spPr>
          <a:xfrm>
            <a:off x="1187571" y="1982117"/>
            <a:ext cx="9630468" cy="4134114"/>
          </a:xfrm>
          <a:prstGeom prst="rect">
            <a:avLst/>
          </a:prstGeom>
        </p:spPr>
      </p:pic>
      <p:sp>
        <p:nvSpPr>
          <p:cNvPr id="8" name="TextBox 7">
            <a:extLst>
              <a:ext uri="{FF2B5EF4-FFF2-40B4-BE49-F238E27FC236}">
                <a16:creationId xmlns:a16="http://schemas.microsoft.com/office/drawing/2014/main" id="{CDFAFDB2-B8AF-4511-8526-2F9880F074B8}"/>
              </a:ext>
            </a:extLst>
          </p:cNvPr>
          <p:cNvSpPr txBox="1"/>
          <p:nvPr/>
        </p:nvSpPr>
        <p:spPr>
          <a:xfrm>
            <a:off x="1187570" y="6032739"/>
            <a:ext cx="1066512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600" i="1"/>
              <a:t>Source: Toronto Public Health (2021). "</a:t>
            </a:r>
            <a:r>
              <a:rPr lang="en-CA" sz="1600" i="1">
                <a:ea typeface="+mn-lt"/>
                <a:cs typeface="+mn-lt"/>
              </a:rPr>
              <a:t>COVID-19 Workplace Information on Variants of Concern". Viewed: April 2, 2021</a:t>
            </a:r>
          </a:p>
          <a:p>
            <a:r>
              <a:rPr lang="en-CA" sz="1600" i="1">
                <a:ea typeface="+mn-lt"/>
                <a:cs typeface="+mn-lt"/>
              </a:rPr>
              <a:t>&lt;</a:t>
            </a:r>
            <a:r>
              <a:rPr lang="en-CA" sz="1600" i="1">
                <a:ea typeface="+mn-lt"/>
                <a:cs typeface="+mn-lt"/>
                <a:hlinkClick r:id="rId4"/>
              </a:rPr>
              <a:t>https://www.toronto.ca/wp-content/uploads/2021/03/8e99-COVID-19-Workplace-Information-on-VOCs.pdf</a:t>
            </a:r>
            <a:r>
              <a:rPr lang="en-CA" sz="1600" i="1">
                <a:ea typeface="+mn-lt"/>
                <a:cs typeface="+mn-lt"/>
              </a:rPr>
              <a:t>&gt;</a:t>
            </a:r>
            <a:endParaRPr lang="en-CA" sz="1600" i="1">
              <a:cs typeface="Calibri"/>
            </a:endParaRPr>
          </a:p>
          <a:p>
            <a:endParaRPr lang="en-CA" sz="1600" i="1">
              <a:cs typeface="Calibri"/>
            </a:endParaRPr>
          </a:p>
        </p:txBody>
      </p:sp>
    </p:spTree>
    <p:extLst>
      <p:ext uri="{BB962C8B-B14F-4D97-AF65-F5344CB8AC3E}">
        <p14:creationId xmlns:p14="http://schemas.microsoft.com/office/powerpoint/2010/main" val="294492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9B7D-D73A-4662-80FD-A129D392B7CD}"/>
              </a:ext>
            </a:extLst>
          </p:cNvPr>
          <p:cNvSpPr>
            <a:spLocks noGrp="1"/>
          </p:cNvSpPr>
          <p:nvPr>
            <p:ph type="title"/>
          </p:nvPr>
        </p:nvSpPr>
        <p:spPr>
          <a:xfrm>
            <a:off x="1764810" y="184659"/>
            <a:ext cx="10723994" cy="853827"/>
          </a:xfrm>
        </p:spPr>
        <p:txBody>
          <a:bodyPr/>
          <a:lstStyle/>
          <a:p>
            <a:pPr algn="l"/>
            <a:r>
              <a:rPr lang="en-US" sz="5250" dirty="0"/>
              <a:t>Rising COVID-19 VOC Infections Concern  </a:t>
            </a:r>
            <a:endParaRPr lang="en-CA" dirty="0"/>
          </a:p>
        </p:txBody>
      </p:sp>
      <p:pic>
        <p:nvPicPr>
          <p:cNvPr id="6" name="Picture 5" descr="Bar graph showing an increase in COVID-19 cases related to variants of concern, from January 23, 2021 to April 2, 2021.  ">
            <a:extLst>
              <a:ext uri="{FF2B5EF4-FFF2-40B4-BE49-F238E27FC236}">
                <a16:creationId xmlns:a16="http://schemas.microsoft.com/office/drawing/2014/main" id="{14BE4259-8BDF-4963-A5A0-173E9C838FFB}"/>
              </a:ext>
            </a:extLst>
          </p:cNvPr>
          <p:cNvPicPr>
            <a:picLocks noChangeAspect="1"/>
          </p:cNvPicPr>
          <p:nvPr/>
        </p:nvPicPr>
        <p:blipFill rotWithShape="1">
          <a:blip r:embed="rId3"/>
          <a:srcRect l="6619" t="25038" r="33941" b="23970"/>
          <a:stretch/>
        </p:blipFill>
        <p:spPr>
          <a:xfrm>
            <a:off x="1587358" y="1108563"/>
            <a:ext cx="9224973" cy="5276377"/>
          </a:xfrm>
          <a:prstGeom prst="rect">
            <a:avLst/>
          </a:prstGeom>
        </p:spPr>
      </p:pic>
      <p:sp>
        <p:nvSpPr>
          <p:cNvPr id="7" name="TextBox 6">
            <a:extLst>
              <a:ext uri="{FF2B5EF4-FFF2-40B4-BE49-F238E27FC236}">
                <a16:creationId xmlns:a16="http://schemas.microsoft.com/office/drawing/2014/main" id="{3F39E5FC-8209-424D-9DE8-CB319788E214}"/>
              </a:ext>
            </a:extLst>
          </p:cNvPr>
          <p:cNvSpPr txBox="1"/>
          <p:nvPr/>
        </p:nvSpPr>
        <p:spPr>
          <a:xfrm>
            <a:off x="1442785" y="6273230"/>
            <a:ext cx="10909979" cy="523220"/>
          </a:xfrm>
          <a:prstGeom prst="rect">
            <a:avLst/>
          </a:prstGeom>
          <a:noFill/>
        </p:spPr>
        <p:txBody>
          <a:bodyPr wrap="square" lIns="91440" tIns="45720" rIns="91440" bIns="45720" rtlCol="0" anchor="t">
            <a:spAutoFit/>
          </a:bodyPr>
          <a:lstStyle/>
          <a:p>
            <a:r>
              <a:rPr lang="en-US" sz="1400" i="1"/>
              <a:t>Source: Toronto Public Health (2021). "COVID-19: Status of Cases in Toronto". Viewed on April 2, 2021. </a:t>
            </a:r>
            <a:endParaRPr lang="en-CA" sz="1400" i="1"/>
          </a:p>
          <a:p>
            <a:r>
              <a:rPr lang="en-US" sz="1400" i="1"/>
              <a:t>&lt;</a:t>
            </a:r>
            <a:r>
              <a:rPr lang="en-US" sz="1400" i="1">
                <a:ea typeface="+mn-lt"/>
                <a:cs typeface="+mn-lt"/>
                <a:hlinkClick r:id="rId4"/>
              </a:rPr>
              <a:t>https://www.toronto.ca/home/covid-19/covid-19-latest-city-of-toronto-news/covid-19-status-of-cases-in-toronto/</a:t>
            </a:r>
            <a:r>
              <a:rPr lang="en-US" sz="1400" i="1"/>
              <a:t>&gt; </a:t>
            </a:r>
            <a:endParaRPr lang="en-CA" sz="1400" i="1">
              <a:cs typeface="Calibri"/>
            </a:endParaRPr>
          </a:p>
        </p:txBody>
      </p:sp>
    </p:spTree>
    <p:extLst>
      <p:ext uri="{BB962C8B-B14F-4D97-AF65-F5344CB8AC3E}">
        <p14:creationId xmlns:p14="http://schemas.microsoft.com/office/powerpoint/2010/main" val="292287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99BE-E5D3-42C7-BDB0-DE29B9B418E6}"/>
              </a:ext>
            </a:extLst>
          </p:cNvPr>
          <p:cNvSpPr>
            <a:spLocks noGrp="1"/>
          </p:cNvSpPr>
          <p:nvPr>
            <p:ph type="title"/>
          </p:nvPr>
        </p:nvSpPr>
        <p:spPr>
          <a:xfrm>
            <a:off x="1913129" y="109286"/>
            <a:ext cx="8897706" cy="807913"/>
          </a:xfrm>
        </p:spPr>
        <p:txBody>
          <a:bodyPr/>
          <a:lstStyle/>
          <a:p>
            <a:pPr algn="l"/>
            <a:r>
              <a:rPr lang="en-CA" sz="5250" dirty="0"/>
              <a:t>COVID-19 Cases at GBC</a:t>
            </a:r>
            <a:endParaRPr lang="en-US" dirty="0"/>
          </a:p>
        </p:txBody>
      </p:sp>
      <p:sp>
        <p:nvSpPr>
          <p:cNvPr id="7" name="TextBox 6">
            <a:extLst>
              <a:ext uri="{FF2B5EF4-FFF2-40B4-BE49-F238E27FC236}">
                <a16:creationId xmlns:a16="http://schemas.microsoft.com/office/drawing/2014/main" id="{0CBD0D12-1984-4A1F-AC29-FCEBC32CA80C}"/>
              </a:ext>
            </a:extLst>
          </p:cNvPr>
          <p:cNvSpPr txBox="1"/>
          <p:nvPr/>
        </p:nvSpPr>
        <p:spPr>
          <a:xfrm>
            <a:off x="483079" y="1360098"/>
            <a:ext cx="389905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This semester, the COVID-19 Response Team has received over 430 reports </a:t>
            </a:r>
            <a:r>
              <a:rPr lang="en-US">
                <a:cs typeface="Calibri"/>
              </a:rPr>
              <a:t>of illness or exposure </a:t>
            </a:r>
            <a:r>
              <a:rPr lang="en-US" dirty="0">
                <a:cs typeface="Calibri"/>
              </a:rPr>
              <a:t>from members of our GBC community (employees, students, contractors and clients). </a:t>
            </a:r>
          </a:p>
          <a:p>
            <a:endParaRPr lang="en-US">
              <a:cs typeface="Calibri"/>
            </a:endParaRPr>
          </a:p>
          <a:p>
            <a:pPr marL="285750" indent="-285750">
              <a:buFont typeface="Arial"/>
              <a:buChar char="•"/>
            </a:pPr>
            <a:r>
              <a:rPr lang="en-US" dirty="0">
                <a:cs typeface="Calibri"/>
              </a:rPr>
              <a:t>120 members of our community tested positive for COVID-19. Most of whom were not on campus.  </a:t>
            </a:r>
          </a:p>
          <a:p>
            <a:pPr marL="285750" indent="-285750">
              <a:buFont typeface="Arial"/>
              <a:buChar char="•"/>
            </a:pPr>
            <a:endParaRPr lang="en-US">
              <a:cs typeface="Calibri"/>
            </a:endParaRPr>
          </a:p>
          <a:p>
            <a:pPr marL="285750" indent="-285750">
              <a:buFont typeface="Arial"/>
              <a:buChar char="•"/>
            </a:pPr>
            <a:r>
              <a:rPr lang="en-US">
                <a:cs typeface="Calibri"/>
              </a:rPr>
              <a:t>19 </a:t>
            </a:r>
            <a:r>
              <a:rPr lang="en-US" dirty="0">
                <a:cs typeface="Calibri"/>
              </a:rPr>
              <a:t>individuals (employees, students, contractors or clients) were on campus when they were infectious.</a:t>
            </a:r>
          </a:p>
          <a:p>
            <a:pPr marL="285750" indent="-285750">
              <a:buFont typeface="Arial"/>
              <a:buChar char="•"/>
            </a:pPr>
            <a:endParaRPr lang="en-US">
              <a:cs typeface="Calibri"/>
            </a:endParaRPr>
          </a:p>
          <a:p>
            <a:pPr marL="285750" indent="-285750">
              <a:buFont typeface="Arial"/>
              <a:buChar char="•"/>
            </a:pPr>
            <a:r>
              <a:rPr lang="en-US" dirty="0">
                <a:cs typeface="Calibri"/>
              </a:rPr>
              <a:t>We have had 1 on-campus transmission at WF.</a:t>
            </a:r>
          </a:p>
        </p:txBody>
      </p:sp>
      <p:pic>
        <p:nvPicPr>
          <p:cNvPr id="6" name="Picture 6" descr="Chart—Number of reported COVID-19 related symptoms, possible exposure or travel by employees, students, contactors and clients, winter semester 2021">
            <a:extLst>
              <a:ext uri="{FF2B5EF4-FFF2-40B4-BE49-F238E27FC236}">
                <a16:creationId xmlns:a16="http://schemas.microsoft.com/office/drawing/2014/main" id="{AD0E37E8-7F6F-489F-B3DA-C889030BB8E5}"/>
              </a:ext>
            </a:extLst>
          </p:cNvPr>
          <p:cNvPicPr>
            <a:picLocks noChangeAspect="1"/>
          </p:cNvPicPr>
          <p:nvPr/>
        </p:nvPicPr>
        <p:blipFill>
          <a:blip r:embed="rId3"/>
          <a:stretch>
            <a:fillRect/>
          </a:stretch>
        </p:blipFill>
        <p:spPr>
          <a:xfrm>
            <a:off x="4379343" y="1288209"/>
            <a:ext cx="7444596" cy="5216110"/>
          </a:xfrm>
          <a:prstGeom prst="rect">
            <a:avLst/>
          </a:prstGeom>
        </p:spPr>
      </p:pic>
    </p:spTree>
    <p:extLst>
      <p:ext uri="{BB962C8B-B14F-4D97-AF65-F5344CB8AC3E}">
        <p14:creationId xmlns:p14="http://schemas.microsoft.com/office/powerpoint/2010/main" val="256399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99BE-E5D3-42C7-BDB0-DE29B9B418E6}"/>
              </a:ext>
            </a:extLst>
          </p:cNvPr>
          <p:cNvSpPr>
            <a:spLocks noGrp="1"/>
          </p:cNvSpPr>
          <p:nvPr>
            <p:ph type="title"/>
          </p:nvPr>
        </p:nvSpPr>
        <p:spPr>
          <a:xfrm>
            <a:off x="1970638" y="152419"/>
            <a:ext cx="7776273" cy="807913"/>
          </a:xfrm>
        </p:spPr>
        <p:txBody>
          <a:bodyPr/>
          <a:lstStyle/>
          <a:p>
            <a:pPr algn="l"/>
            <a:r>
              <a:rPr lang="en-CA" sz="5250" dirty="0"/>
              <a:t>COVID-19 Cases at GBC</a:t>
            </a:r>
            <a:endParaRPr lang="en-US" dirty="0"/>
          </a:p>
        </p:txBody>
      </p:sp>
      <p:pic>
        <p:nvPicPr>
          <p:cNvPr id="3" name="Picture 3" descr="Pie chart—Percent of reported  COVID-19 related symptoms, possible exposure or travel by employees, students, contractors and clients, winter semester 2021&#10;">
            <a:extLst>
              <a:ext uri="{FF2B5EF4-FFF2-40B4-BE49-F238E27FC236}">
                <a16:creationId xmlns:a16="http://schemas.microsoft.com/office/drawing/2014/main" id="{207635D6-B059-4260-B2C3-E26170E41416}"/>
              </a:ext>
            </a:extLst>
          </p:cNvPr>
          <p:cNvPicPr>
            <a:picLocks noChangeAspect="1"/>
          </p:cNvPicPr>
          <p:nvPr/>
        </p:nvPicPr>
        <p:blipFill>
          <a:blip r:embed="rId3"/>
          <a:stretch>
            <a:fillRect/>
          </a:stretch>
        </p:blipFill>
        <p:spPr>
          <a:xfrm>
            <a:off x="439947" y="1224592"/>
            <a:ext cx="6869501" cy="5027043"/>
          </a:xfrm>
          <a:prstGeom prst="rect">
            <a:avLst/>
          </a:prstGeom>
        </p:spPr>
      </p:pic>
      <p:sp>
        <p:nvSpPr>
          <p:cNvPr id="7" name="TextBox 6">
            <a:extLst>
              <a:ext uri="{FF2B5EF4-FFF2-40B4-BE49-F238E27FC236}">
                <a16:creationId xmlns:a16="http://schemas.microsoft.com/office/drawing/2014/main" id="{0CBD0D12-1984-4A1F-AC29-FCEBC32CA80C}"/>
              </a:ext>
            </a:extLst>
          </p:cNvPr>
          <p:cNvSpPr txBox="1"/>
          <p:nvPr/>
        </p:nvSpPr>
        <p:spPr>
          <a:xfrm>
            <a:off x="7484852" y="2309004"/>
            <a:ext cx="412909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77% of the illness and exposure reports that the COVID-19 Response Team receives are from students.</a:t>
            </a:r>
          </a:p>
          <a:p>
            <a:pPr marL="285750" indent="-285750">
              <a:buFont typeface="Arial"/>
              <a:buChar char="•"/>
            </a:pPr>
            <a:endParaRPr lang="en-US" sz="2000">
              <a:cs typeface="Calibri"/>
            </a:endParaRPr>
          </a:p>
          <a:p>
            <a:pPr marL="285750" indent="-285750">
              <a:buFont typeface="Arial"/>
              <a:buChar char="•"/>
            </a:pPr>
            <a:r>
              <a:rPr lang="en-US" sz="2000">
                <a:cs typeface="Calibri"/>
              </a:rPr>
              <a:t>Employees make up 21% reports.</a:t>
            </a:r>
          </a:p>
          <a:p>
            <a:pPr marL="285750" indent="-285750">
              <a:buFont typeface="Arial"/>
              <a:buChar char="•"/>
            </a:pPr>
            <a:endParaRPr lang="en-US" sz="2000">
              <a:cs typeface="Calibri"/>
            </a:endParaRPr>
          </a:p>
          <a:p>
            <a:pPr marL="285750" indent="-285750">
              <a:buFont typeface="Arial"/>
              <a:buChar char="•"/>
            </a:pPr>
            <a:r>
              <a:rPr lang="en-US" sz="2000">
                <a:cs typeface="Calibri"/>
              </a:rPr>
              <a:t>Contractors and clients make up 1% each of all reports received.</a:t>
            </a:r>
          </a:p>
        </p:txBody>
      </p:sp>
    </p:spTree>
    <p:extLst>
      <p:ext uri="{BB962C8B-B14F-4D97-AF65-F5344CB8AC3E}">
        <p14:creationId xmlns:p14="http://schemas.microsoft.com/office/powerpoint/2010/main" val="762483565"/>
      </p:ext>
    </p:extLst>
  </p:cSld>
  <p:clrMapOvr>
    <a:masterClrMapping/>
  </p:clrMapOvr>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Frutiger-Cn"/>
        <a:ea typeface=""/>
        <a:cs typeface=""/>
      </a:majorFont>
      <a:minorFont>
        <a:latin typeface="Frutiger-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B31BC0A776DE4CB73B68585C83B69E" ma:contentTypeVersion="7" ma:contentTypeDescription="Create a new document." ma:contentTypeScope="" ma:versionID="e3d2a4294586f2a317fd8f6a73c8c5d5">
  <xsd:schema xmlns:xsd="http://www.w3.org/2001/XMLSchema" xmlns:xs="http://www.w3.org/2001/XMLSchema" xmlns:p="http://schemas.microsoft.com/office/2006/metadata/properties" xmlns:ns3="3ec4029b-4ddc-4343-86a3-f5c2ccb1441c" xmlns:ns4="388fa91a-0b2e-4d15-8182-5172b9a1c87a" targetNamespace="http://schemas.microsoft.com/office/2006/metadata/properties" ma:root="true" ma:fieldsID="b2bb5ca79c3200e3ee2c69632557dd7e" ns3:_="" ns4:_="">
    <xsd:import namespace="3ec4029b-4ddc-4343-86a3-f5c2ccb1441c"/>
    <xsd:import namespace="388fa91a-0b2e-4d15-8182-5172b9a1c87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4029b-4ddc-4343-86a3-f5c2ccb144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fa91a-0b2e-4d15-8182-5172b9a1c87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CBDDBD-B7C3-4AC0-BAE9-826976CB1B46}">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5BD863EA-D573-42A3-A25F-3CD20A63C222}">
  <ds:schemaRefs>
    <ds:schemaRef ds:uri="http://schemas.microsoft.com/office/2006/metadata/contentType"/>
    <ds:schemaRef ds:uri="http://schemas.microsoft.com/office/2006/metadata/properties/metaAttributes"/>
    <ds:schemaRef ds:uri="http://www.w3.org/2000/xmlns/"/>
    <ds:schemaRef ds:uri="http://www.w3.org/2001/XMLSchema"/>
    <ds:schemaRef ds:uri="3ec4029b-4ddc-4343-86a3-f5c2ccb1441c"/>
    <ds:schemaRef ds:uri="388fa91a-0b2e-4d15-8182-5172b9a1c87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44E677-1D69-4DCE-816F-B94387A111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700</TotalTime>
  <Words>1593</Words>
  <Application>Microsoft Macintosh PowerPoint</Application>
  <PresentationFormat>Widescreen</PresentationFormat>
  <Paragraphs>196</Paragraphs>
  <Slides>22</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Arial,Sans-Serif</vt:lpstr>
      <vt:lpstr>Calibri</vt:lpstr>
      <vt:lpstr>Frutiger-Cn</vt:lpstr>
      <vt:lpstr>OpenSans</vt:lpstr>
      <vt:lpstr>Times</vt:lpstr>
      <vt:lpstr>1_Blank Presentation</vt:lpstr>
      <vt:lpstr>2_Office Theme</vt:lpstr>
      <vt:lpstr>3_Office Theme</vt:lpstr>
      <vt:lpstr>COVID-19  Awareness Training </vt:lpstr>
      <vt:lpstr>Awareness Training Overview </vt:lpstr>
      <vt:lpstr>Introduction</vt:lpstr>
      <vt:lpstr>Introduction</vt:lpstr>
      <vt:lpstr>COVID-19 Variants of Concern (VOC)</vt:lpstr>
      <vt:lpstr>COVID-19 Variants of Concern</vt:lpstr>
      <vt:lpstr>Rising COVID-19 VOC Infections Concern  </vt:lpstr>
      <vt:lpstr>COVID-19 Cases at GBC</vt:lpstr>
      <vt:lpstr>COVID-19 Cases at GBC</vt:lpstr>
      <vt:lpstr>COVID-19 Cases at GBC</vt:lpstr>
      <vt:lpstr>Health and Safety Requirements – Physical Distancing </vt:lpstr>
      <vt:lpstr>Health and Safety Requirements – Physical Distancing </vt:lpstr>
      <vt:lpstr>Health and Safety Requirements – Eating Areas</vt:lpstr>
      <vt:lpstr>Health and Safety Requirements – Mask Use</vt:lpstr>
      <vt:lpstr>Health and Safety Requirements – Wearing a Mask Properly</vt:lpstr>
      <vt:lpstr>Health and Safety Requirements – Stay Home When Sick</vt:lpstr>
      <vt:lpstr>GBC Wellness Ambassadors</vt:lpstr>
      <vt:lpstr>Immediate Actions at GBC </vt:lpstr>
      <vt:lpstr>How You Can Help</vt:lpstr>
      <vt:lpstr>Take 5 for Safety – COVID-19 Edition</vt:lpstr>
      <vt:lpstr>Take 5 for Safety – COVID-19 Edition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Hall</dc:title>
  <dc:creator>Jessica Miller</dc:creator>
  <cp:lastModifiedBy>Marisol Escobar</cp:lastModifiedBy>
  <cp:revision>61</cp:revision>
  <dcterms:created xsi:type="dcterms:W3CDTF">2020-06-17T18:22:31Z</dcterms:created>
  <dcterms:modified xsi:type="dcterms:W3CDTF">2021-04-06T16:23:41Z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0x010100E5B31BC0A776DE4CB73B68585C83B69E</vt:lpwstr>
  </property>
</Properties>
</file>